
<file path=[Content_Types].xml><?xml version="1.0" encoding="utf-8"?>
<Types xmlns="http://schemas.openxmlformats.org/package/2006/content-types">
  <Override PartName="/ppt/notesSlides/notesSlide24.xml" ContentType="application/vnd.openxmlformats-officedocument.presentationml.notesSlide+xml"/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31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slides/slide44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27.xml" ContentType="application/vnd.openxmlformats-officedocument.presentationml.slide+xml"/>
  <Override PartName="/ppt/notesSlides/notesSlide29.xml" ContentType="application/vnd.openxmlformats-officedocument.presentationml.notes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26.xml" ContentType="application/vnd.openxmlformats-officedocument.presentationml.slide+xml"/>
  <Override PartName="/ppt/notesSlides/notesSlide28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37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42.xml" ContentType="application/vnd.openxmlformats-officedocument.presentationml.slide+xml"/>
  <Override PartName="/ppt/slides/slide25.xml" ContentType="application/vnd.openxmlformats-officedocument.presentationml.slide+xml"/>
  <Override PartName="/ppt/notesSlides/notesSlide27.xml" ContentType="application/vnd.openxmlformats-officedocument.presentationml.notes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3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34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26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jpeg" ContentType="image/jpeg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notesSlides/notesSlide25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47"/>
  </p:notesMasterIdLst>
  <p:sldIdLst>
    <p:sldId id="315" r:id="rId2"/>
    <p:sldId id="257" r:id="rId3"/>
    <p:sldId id="318" r:id="rId4"/>
    <p:sldId id="268" r:id="rId5"/>
    <p:sldId id="316" r:id="rId6"/>
    <p:sldId id="313" r:id="rId7"/>
    <p:sldId id="258" r:id="rId8"/>
    <p:sldId id="307" r:id="rId9"/>
    <p:sldId id="259" r:id="rId10"/>
    <p:sldId id="260" r:id="rId11"/>
    <p:sldId id="261" r:id="rId12"/>
    <p:sldId id="262" r:id="rId13"/>
    <p:sldId id="263" r:id="rId14"/>
    <p:sldId id="306" r:id="rId15"/>
    <p:sldId id="311" r:id="rId16"/>
    <p:sldId id="312" r:id="rId17"/>
    <p:sldId id="314" r:id="rId18"/>
    <p:sldId id="309" r:id="rId19"/>
    <p:sldId id="270" r:id="rId20"/>
    <p:sldId id="271" r:id="rId21"/>
    <p:sldId id="272" r:id="rId22"/>
    <p:sldId id="310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9" r:id="rId32"/>
    <p:sldId id="286" r:id="rId33"/>
    <p:sldId id="288" r:id="rId34"/>
    <p:sldId id="317" r:id="rId35"/>
    <p:sldId id="290" r:id="rId36"/>
    <p:sldId id="292" r:id="rId37"/>
    <p:sldId id="293" r:id="rId38"/>
    <p:sldId id="295" r:id="rId39"/>
    <p:sldId id="296" r:id="rId40"/>
    <p:sldId id="297" r:id="rId41"/>
    <p:sldId id="298" r:id="rId42"/>
    <p:sldId id="308" r:id="rId43"/>
    <p:sldId id="299" r:id="rId44"/>
    <p:sldId id="302" r:id="rId45"/>
    <p:sldId id="303" r:id="rId46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" charset="0"/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" charset="0"/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" charset="0"/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" charset="0"/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" charset="0"/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omic Sans MS" pitchFamily="-1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chemeClr val="tx1"/>
    </p:penClr>
  </p:showPr>
  <p:clrMru>
    <a:srgbClr val="CC101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1312" y="-66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4" y="-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/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591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dt"/>
          </p:nvPr>
        </p:nvSpPr>
        <p:spPr bwMode="auto">
          <a:xfrm>
            <a:off x="3886200" y="0"/>
            <a:ext cx="29591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8" name="Rectangle 11"/>
          <p:cNvSpPr>
            <a:spLocks noGrp="1" noChangeArrowheads="1"/>
          </p:cNvSpPr>
          <p:nvPr>
            <p:ph type="sldImg"/>
          </p:nvPr>
        </p:nvSpPr>
        <p:spPr bwMode="auto">
          <a:xfrm>
            <a:off x="1143000" y="685800"/>
            <a:ext cx="4559300" cy="34163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60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16500" cy="4102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ftr"/>
          </p:nvPr>
        </p:nvSpPr>
        <p:spPr bwMode="auto">
          <a:xfrm>
            <a:off x="0" y="8686800"/>
            <a:ext cx="29591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686800"/>
            <a:ext cx="29591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829FB257-AE53-9544-BEB9-14A42BE4D4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048EB5A0-D1EB-064A-A78A-BC8DB0E74C48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741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17412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10CC9AAB-C70D-3D42-B802-66C4A5C9D109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14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sldImg"/>
          </p:nvPr>
        </p:nvSpPr>
        <p:spPr>
          <a:xfrm>
            <a:off x="1144588" y="685800"/>
            <a:ext cx="4556125" cy="3416300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BE6680C5-9B57-CE4F-AE37-17ED7A09EF44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18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sldImg"/>
          </p:nvPr>
        </p:nvSpPr>
        <p:spPr>
          <a:xfrm>
            <a:off x="1144588" y="685800"/>
            <a:ext cx="4556125" cy="3416300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A90E3E01-0955-264A-B56C-B56432181E73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19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4608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6084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206875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4806E848-20A1-BA45-B766-37BEDA650B0F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20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4813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8132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9A20574F-6E34-834B-8DC2-B97447A9DEA0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21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5017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50180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DA143CAE-1E78-7C4F-8B3A-B6139BDBC78F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22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sldImg"/>
          </p:nvPr>
        </p:nvSpPr>
        <p:spPr>
          <a:xfrm>
            <a:off x="1144588" y="685800"/>
            <a:ext cx="4556125" cy="341630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88CC9996-9B41-554B-AF15-7763017DCB83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23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54276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36CDFFF3-9453-D64E-819C-BE6D6931F69D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24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5632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56324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DE876BAD-7765-2142-943F-8FE3D208F4EB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25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5837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58372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F3883388-5E45-7B41-A9AD-70BACE64607F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26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6041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60420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206875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21AF0668-E4E8-C44C-A40A-554FD98293BA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4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2048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20484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7E23A608-0C08-6843-8F3C-096A96E31EA3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27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6246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62468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E1CC04F1-D288-D747-B3E1-999C91301C64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28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6451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64516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BB849AEA-2DB2-C74C-A976-99D9EBF4E382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29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6656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66564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B6158AC1-0B8C-614B-A721-3F02932257BB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30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68612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92AB2527-6519-2143-BAD2-D060704CE16F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31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0660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3F7EE768-AC85-2243-B56E-2BB2F9E8190C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32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2708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7F16502D-5719-5B4D-8091-AE811E0A5874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33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4756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F917DFC1-C89F-F64E-B380-C5FB3B9D9451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35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7782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7828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21216CC7-06BF-2B44-9B32-7656B1836C3B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36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7987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9876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CBE407DF-4E61-0E43-BC8F-BE70ADADE637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37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8192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81924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A0CB0C70-CB8A-CF49-AA6D-21E4B43B4D4A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7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24580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491FA7D1-2095-DF42-A352-8F8DD797147C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38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8397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83972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1BF8B4D7-A8DB-014F-A12C-A4E0D1885A85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39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8601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86020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40E8F5D7-1D6D-EB4D-BE19-3D931A8268CA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40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8806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88068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4CD6B249-6510-734B-BDE6-4AE6F1654AF1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41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9011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90116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B0709B58-5FE9-9445-B606-583D3174CCC2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42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92163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92164" name="Text Box 3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D8BAEAF9-FAFA-0442-AD63-D4C2E06F252D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43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9421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94212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30C52E6D-CCAF-BB4C-84C4-C9161917C76F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44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9625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96260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AF8B3ADF-0D80-074B-A391-55C230C3EB0B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45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9830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98308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206875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99116C43-B3D3-6A42-9515-1206504D433E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8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sldImg"/>
          </p:nvPr>
        </p:nvSpPr>
        <p:spPr>
          <a:xfrm>
            <a:off x="1144588" y="685800"/>
            <a:ext cx="4556125" cy="34163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450C9A53-FDD9-1F48-96E1-64A2834C25D6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9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28676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102317A7-CA85-A345-B2D3-AC65A1678F4D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10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3072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30724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58BADD7F-B4D9-124C-83DC-93BE080AEA26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11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3277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32772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408A7808-B5DA-7943-BC55-119268BC54CB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12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3481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34820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D934A2E1-95EC-E541-A84D-7E2718C5D7BF}" type="slidenum">
              <a:rPr lang="en-US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13</a:t>
            </a:fld>
            <a:endParaRPr lang="en-US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3686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36868" name="Text Box 2"/>
          <p:cNvSpPr>
            <a:spLocks noChangeArrowheads="1"/>
          </p:cNvSpPr>
          <p:nvPr>
            <p:ph type="body"/>
          </p:nvPr>
        </p:nvSpPr>
        <p:spPr>
          <a:xfrm>
            <a:off x="914400" y="4343400"/>
            <a:ext cx="5018088" cy="419735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61C13-A583-F44B-A937-16A9FB9085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3A65C-E782-3E4E-A530-51E96098EC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5575" y="463550"/>
            <a:ext cx="1939925" cy="5619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63550"/>
            <a:ext cx="5667375" cy="5619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68705-9FCF-FB41-92B7-AB86C4AC7C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63550"/>
            <a:ext cx="7759700" cy="14335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608BC-6564-2D47-929F-EAB82B01BF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ECB2E-A9EC-754A-851B-65C163F189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67727-A436-8D43-B330-7FCE21E310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3650" cy="4102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981200"/>
            <a:ext cx="3803650" cy="4102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6F2FD-D04D-5F42-9081-B3C1E765EC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415F9-C428-D14E-A459-0D278BAF2F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2DA12-335D-3B47-979E-683DE9932A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5E2E9-3933-2A4A-A2F0-331FF37B17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C5AA2-99A8-1D49-84C7-D67A4B8035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CE133-4E7D-8E45-A4FC-D1EE7D58A1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jpeg"/><Relationship Id="rId16" Type="http://schemas.openxmlformats.org/officeDocument/2006/relationships/image" Target="../media/image3.png"/><Relationship Id="rId17" Type="http://schemas.openxmlformats.org/officeDocument/2006/relationships/image" Target="../media/image4.png"/><Relationship Id="rId18" Type="http://schemas.openxmlformats.org/officeDocument/2006/relationships/image" Target="../media/image5.png"/><Relationship Id="rId19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3550"/>
            <a:ext cx="7759700" cy="1433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59700" cy="4102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923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829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8923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1284DECB-2861-114D-AB74-6C1A94D42F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4">
            <a:alphaModFix amt="74000"/>
          </a:blip>
          <a:srcRect/>
          <a:stretch>
            <a:fillRect/>
          </a:stretch>
        </p:blipFill>
        <p:spPr bwMode="auto">
          <a:xfrm>
            <a:off x="-19050" y="0"/>
            <a:ext cx="9144000" cy="593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8197850" y="6342063"/>
            <a:ext cx="4556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33" name="Picture 11"/>
          <p:cNvPicPr>
            <a:picLocks noChangeAspect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241300" y="6421438"/>
            <a:ext cx="1219200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2"/>
          <p:cNvPicPr>
            <a:picLocks noChangeAspect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8726488" y="6399213"/>
            <a:ext cx="3333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0" descr="Screen Shot 2012-01-18 at 9.43.15 AM.png"/>
          <p:cNvPicPr>
            <a:picLocks noChangeAspect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2328863" y="6427788"/>
            <a:ext cx="361950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1" descr="Screen Shot 2012-01-18 at 9.46.54 AM.png"/>
          <p:cNvPicPr>
            <a:picLocks noChangeAspect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1500188" y="6438900"/>
            <a:ext cx="6508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400">
          <a:solidFill>
            <a:srgbClr val="000000"/>
          </a:solidFill>
          <a:latin typeface="Arial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400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400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400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400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omic Sans MS" charset="0"/>
          <a:ea typeface="ＭＳ Ｐゴシック" charset="-128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omic Sans MS" charset="0"/>
          <a:ea typeface="ＭＳ Ｐゴシック" charset="-128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omic Sans MS" charset="0"/>
          <a:ea typeface="ＭＳ Ｐゴシック" charset="-128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omic Sans MS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3200">
          <a:solidFill>
            <a:srgbClr val="000000"/>
          </a:solidFill>
          <a:latin typeface="Arial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2800">
          <a:solidFill>
            <a:srgbClr val="000000"/>
          </a:solidFill>
          <a:latin typeface="Arial"/>
          <a:ea typeface="+mn-ea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2400">
          <a:solidFill>
            <a:srgbClr val="000000"/>
          </a:solidFill>
          <a:latin typeface="Arial"/>
          <a:ea typeface="+mn-ea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2000">
          <a:solidFill>
            <a:srgbClr val="000000"/>
          </a:solidFill>
          <a:latin typeface="Arial"/>
          <a:ea typeface="+mn-ea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2000">
          <a:solidFill>
            <a:srgbClr val="000000"/>
          </a:solidFill>
          <a:latin typeface="Arial"/>
          <a:ea typeface="+mn-ea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openxmlformats.org/officeDocument/2006/relationships/image" Target="../media/image33.png"/><Relationship Id="rId9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5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6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6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6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65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image" Target="../media/image69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30475"/>
            <a:ext cx="9144000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itle 1"/>
          <p:cNvSpPr>
            <a:spLocks noGrp="1"/>
          </p:cNvSpPr>
          <p:nvPr>
            <p:ph type="title"/>
          </p:nvPr>
        </p:nvSpPr>
        <p:spPr>
          <a:xfrm>
            <a:off x="660400" y="-38100"/>
            <a:ext cx="7759700" cy="679450"/>
          </a:xfrm>
        </p:spPr>
        <p:txBody>
          <a:bodyPr/>
          <a:lstStyle/>
          <a:p>
            <a:r>
              <a:rPr lang="en-US" sz="3600" smtClean="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rPr>
              <a:t>GMOD/GBrowse_syn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908300" y="2503488"/>
            <a:ext cx="67437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2000">
                <a:latin typeface="Arial" pitchFamily="-1" charset="0"/>
                <a:ea typeface="Arial" pitchFamily="-1" charset="0"/>
                <a:cs typeface="Arial" pitchFamily="-1" charset="0"/>
              </a:rPr>
              <a:t>Sheldon McKay</a:t>
            </a:r>
          </a:p>
          <a:p>
            <a:r>
              <a:rPr lang="en-US" sz="2000">
                <a:latin typeface="Arial" pitchFamily="-1" charset="0"/>
                <a:ea typeface="Arial" pitchFamily="-1" charset="0"/>
                <a:cs typeface="Arial" pitchFamily="-1" charset="0"/>
              </a:rPr>
              <a:t>iPlant Collaborative</a:t>
            </a:r>
            <a:br>
              <a:rPr lang="en-US" sz="2000">
                <a:latin typeface="Arial" pitchFamily="-1" charset="0"/>
                <a:ea typeface="Arial" pitchFamily="-1" charset="0"/>
                <a:cs typeface="Arial" pitchFamily="-1" charset="0"/>
              </a:rPr>
            </a:br>
            <a:r>
              <a:rPr lang="en-US" sz="2000">
                <a:latin typeface="Arial" pitchFamily="-1" charset="0"/>
                <a:ea typeface="Arial" pitchFamily="-1" charset="0"/>
                <a:cs typeface="Arial" pitchFamily="-1" charset="0"/>
              </a:rPr>
              <a:t>DNA Learning Center</a:t>
            </a:r>
            <a:br>
              <a:rPr lang="en-US" sz="2000">
                <a:latin typeface="Arial" pitchFamily="-1" charset="0"/>
                <a:ea typeface="Arial" pitchFamily="-1" charset="0"/>
                <a:cs typeface="Arial" pitchFamily="-1" charset="0"/>
              </a:rPr>
            </a:br>
            <a:r>
              <a:rPr lang="en-US" sz="2000">
                <a:latin typeface="Arial" pitchFamily="-1" charset="0"/>
                <a:ea typeface="Arial" pitchFamily="-1" charset="0"/>
                <a:cs typeface="Arial" pitchFamily="-1" charset="0"/>
              </a:rPr>
              <a:t>Cold Spring Harbor Laboratory</a:t>
            </a:r>
            <a:endParaRPr lang="en-GB" sz="2000">
              <a:latin typeface="Arial" pitchFamily="-1" charset="0"/>
              <a:ea typeface="Arial" pitchFamily="-1" charset="0"/>
              <a:cs typeface="Arial" pitchFamily="-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/>
          <p:cNvSpPr txBox="1">
            <a:spLocks noChangeArrowheads="1"/>
          </p:cNvSpPr>
          <p:nvPr/>
        </p:nvSpPr>
        <p:spPr bwMode="auto">
          <a:xfrm>
            <a:off x="2573338" y="5746750"/>
            <a:ext cx="6205537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>
                <a:solidFill>
                  <a:srgbClr val="000000"/>
                </a:solidFill>
                <a:latin typeface="Arial" pitchFamily="-1" charset="0"/>
              </a:rPr>
              <a:t>Pan, X., Stein, L. and Brendel, V. 2005. SynBrowse: a Synteny Browser for Comparative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>
                <a:solidFill>
                  <a:srgbClr val="000000"/>
                </a:solidFill>
                <a:latin typeface="Arial" pitchFamily="-1" charset="0"/>
              </a:rPr>
              <a:t>Sequence Analysis. Bioinformatics 21: 3461-3468</a:t>
            </a:r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1057275"/>
            <a:ext cx="4333875" cy="100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2163763"/>
            <a:ext cx="5956300" cy="30940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9701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0188" y="5780088"/>
            <a:ext cx="2125662" cy="392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"/>
          <p:cNvSpPr txBox="1">
            <a:spLocks noChangeArrowheads="1"/>
          </p:cNvSpPr>
          <p:nvPr/>
        </p:nvSpPr>
        <p:spPr bwMode="auto">
          <a:xfrm>
            <a:off x="788988" y="5613400"/>
            <a:ext cx="662146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>
                <a:solidFill>
                  <a:srgbClr val="000000"/>
                </a:solidFill>
                <a:latin typeface="Arial" pitchFamily="-1" charset="0"/>
              </a:rPr>
              <a:t>Crabtree, J., Angiuoli, S. V., Wortman, J. R., White, O. R. Sybil: methods and software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>
                <a:solidFill>
                  <a:srgbClr val="000000"/>
                </a:solidFill>
                <a:latin typeface="Arial" pitchFamily="-1" charset="0"/>
              </a:rPr>
              <a:t>for multiple genome comparison and visualization Methods Mol Biol. 2007 Jan 01; 408: 93-108.</a:t>
            </a: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1382713"/>
            <a:ext cx="6010275" cy="2085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8325" y="3543300"/>
            <a:ext cx="7432675" cy="156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1749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9138" y="5030788"/>
            <a:ext cx="1504950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1750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" y="696913"/>
            <a:ext cx="8315325" cy="542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6350" y="673100"/>
            <a:ext cx="2127250" cy="434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623888"/>
            <a:ext cx="1544638" cy="154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7800" y="623888"/>
            <a:ext cx="3251200" cy="2790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3797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038" y="5268913"/>
            <a:ext cx="1446212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3798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82750" y="5237163"/>
            <a:ext cx="2579688" cy="503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3799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97375" y="5286375"/>
            <a:ext cx="2460625" cy="423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3800" name="Text Box 7"/>
          <p:cNvSpPr txBox="1">
            <a:spLocks noChangeArrowheads="1"/>
          </p:cNvSpPr>
          <p:nvPr/>
        </p:nvSpPr>
        <p:spPr bwMode="auto">
          <a:xfrm>
            <a:off x="7283450" y="5257800"/>
            <a:ext cx="1631950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b="1">
                <a:solidFill>
                  <a:srgbClr val="000000"/>
                </a:solidFill>
                <a:latin typeface="Arial" pitchFamily="-1" charset="0"/>
              </a:rPr>
              <a:t>+ others...</a:t>
            </a:r>
          </a:p>
        </p:txBody>
      </p:sp>
      <p:sp>
        <p:nvSpPr>
          <p:cNvPr id="33801" name="Text Box 8"/>
          <p:cNvSpPr txBox="1">
            <a:spLocks noChangeArrowheads="1"/>
          </p:cNvSpPr>
          <p:nvPr/>
        </p:nvSpPr>
        <p:spPr bwMode="auto">
          <a:xfrm>
            <a:off x="933450" y="5815013"/>
            <a:ext cx="6234113" cy="515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Youens-Clark K, Faga B, Yap IV, Stein LD, Ware, D. 2009.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CMap 1.01: A comparative mapping application for the Internet.  doi:10.1093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600200"/>
            <a:ext cx="8369300" cy="3425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992188" y="871538"/>
            <a:ext cx="2076450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GBrowse_syn</a:t>
            </a:r>
          </a:p>
        </p:txBody>
      </p:sp>
      <p:pic>
        <p:nvPicPr>
          <p:cNvPr id="3584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7863" y="5060950"/>
            <a:ext cx="2370137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5845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65500" y="5033963"/>
            <a:ext cx="771525" cy="668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5846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98538" y="5519738"/>
            <a:ext cx="43719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7" name="Text Box 8"/>
          <p:cNvSpPr txBox="1">
            <a:spLocks noChangeArrowheads="1"/>
          </p:cNvSpPr>
          <p:nvPr/>
        </p:nvSpPr>
        <p:spPr bwMode="auto">
          <a:xfrm>
            <a:off x="5464175" y="5511800"/>
            <a:ext cx="15287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pitchFamily="-1" charset="0"/>
              </a:rPr>
              <a:t>+others…</a:t>
            </a:r>
          </a:p>
        </p:txBody>
      </p:sp>
      <p:pic>
        <p:nvPicPr>
          <p:cNvPr id="35848" name="Picture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22700" y="698500"/>
            <a:ext cx="25400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9" name="TextBox 9"/>
          <p:cNvSpPr txBox="1">
            <a:spLocks noChangeArrowheads="1"/>
          </p:cNvSpPr>
          <p:nvPr/>
        </p:nvSpPr>
        <p:spPr bwMode="auto">
          <a:xfrm>
            <a:off x="1458913" y="5954713"/>
            <a:ext cx="679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Arial" pitchFamily="-1" charset="0"/>
                <a:ea typeface="Arial" pitchFamily="-1" charset="0"/>
                <a:cs typeface="Arial" pitchFamily="-1" charset="0"/>
              </a:rPr>
              <a:t>McKay SJ, Vergara IA and Stajich, J. 2010. "Using the Generic Synteny Browser (Gbrowse_syn)" </a:t>
            </a:r>
          </a:p>
          <a:p>
            <a:r>
              <a:rPr lang="en-US" sz="1200">
                <a:latin typeface="Arial" pitchFamily="-1" charset="0"/>
                <a:ea typeface="Arial" pitchFamily="-1" charset="0"/>
                <a:cs typeface="Arial" pitchFamily="-1" charset="0"/>
              </a:rPr>
              <a:t>in Current Protocols in Bioinformatics (Wiley Interscience) doi: 10.1002/0471250953.bi0912s31</a:t>
            </a:r>
          </a:p>
        </p:txBody>
      </p:sp>
      <p:pic>
        <p:nvPicPr>
          <p:cNvPr id="35850" name="Picture 9" descr="Screen Shot 2012-01-18 at 9.58.03 AM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45000" y="5070475"/>
            <a:ext cx="927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1" name="Picture 10" descr="Screen Shot 2012-01-18 at 9.55.29 AM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816600" y="5051425"/>
            <a:ext cx="12271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1" descr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2025" y="1403350"/>
            <a:ext cx="7292975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Text Box 22"/>
          <p:cNvSpPr txBox="1">
            <a:spLocks noChangeArrowheads="1"/>
          </p:cNvSpPr>
          <p:nvPr/>
        </p:nvSpPr>
        <p:spPr bwMode="auto">
          <a:xfrm>
            <a:off x="1044575" y="858838"/>
            <a:ext cx="6907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pitchFamily="-1" charset="0"/>
              </a:rPr>
              <a:t>GMOD Browser branding/nomenclature issues…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pitchFamily="-1" charset="0"/>
              </a:rPr>
              <a:t>Other non-GMOD Browsers</a:t>
            </a:r>
          </a:p>
        </p:txBody>
      </p:sp>
      <p:pic>
        <p:nvPicPr>
          <p:cNvPr id="39939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67225" y="2108200"/>
            <a:ext cx="4487863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563" y="1973263"/>
            <a:ext cx="3500437" cy="303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Rectangle 6"/>
          <p:cNvSpPr>
            <a:spLocks noChangeArrowheads="1"/>
          </p:cNvSpPr>
          <p:nvPr/>
        </p:nvSpPr>
        <p:spPr bwMode="auto">
          <a:xfrm>
            <a:off x="558800" y="5083175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Arial" pitchFamily="-1" charset="0"/>
              </a:rPr>
              <a:t>http://mkweb.bcgsc.ca/circos/</a:t>
            </a:r>
          </a:p>
        </p:txBody>
      </p:sp>
      <p:sp>
        <p:nvSpPr>
          <p:cNvPr id="39942" name="Rectangle 7"/>
          <p:cNvSpPr>
            <a:spLocks noChangeArrowheads="1"/>
          </p:cNvSpPr>
          <p:nvPr/>
        </p:nvSpPr>
        <p:spPr bwMode="auto">
          <a:xfrm>
            <a:off x="5175250" y="5091113"/>
            <a:ext cx="2455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Arial" pitchFamily="-1" charset="0"/>
              </a:rPr>
              <a:t>http://www.mizbee.org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pitchFamily="-1" charset="0"/>
              </a:rPr>
              <a:t>Other non-GMOD Browsers</a:t>
            </a:r>
          </a:p>
        </p:txBody>
      </p:sp>
      <p:pic>
        <p:nvPicPr>
          <p:cNvPr id="40963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1788" y="2246313"/>
            <a:ext cx="8659812" cy="241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16100" y="4797425"/>
            <a:ext cx="59182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Rectangle 10"/>
          <p:cNvSpPr>
            <a:spLocks noChangeArrowheads="1"/>
          </p:cNvSpPr>
          <p:nvPr/>
        </p:nvSpPr>
        <p:spPr bwMode="auto">
          <a:xfrm>
            <a:off x="2400300" y="5724525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Arial" pitchFamily="-1" charset="0"/>
              </a:rPr>
              <a:t>http://synteny.cnr.berkeley.edu/CoGe/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596900" y="3130550"/>
            <a:ext cx="7759700" cy="1433513"/>
          </a:xfrm>
        </p:spPr>
        <p:txBody>
          <a:bodyPr/>
          <a:lstStyle/>
          <a:p>
            <a:r>
              <a:rPr lang="en-US" smtClean="0">
                <a:latin typeface="Arial" pitchFamily="-1" charset="0"/>
              </a:rPr>
              <a:t>Apologies to others not listed</a:t>
            </a:r>
            <a:br>
              <a:rPr lang="en-US" smtClean="0">
                <a:latin typeface="Arial" pitchFamily="-1" charset="0"/>
              </a:rPr>
            </a:br>
            <a:endParaRPr lang="en-US" smtClean="0">
              <a:latin typeface="Arial" pitchFamily="-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>
                <a:latin typeface="Arial" pitchFamily="-1" charset="0"/>
              </a:rPr>
              <a:t>How is GBrowse_syn different?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Times New Roman" pitchFamily="-1" charset="0"/>
              <a:buChar char="•"/>
            </a:pPr>
            <a:r>
              <a:rPr lang="en-US" sz="2400">
                <a:latin typeface="Arial" pitchFamily="-1" charset="0"/>
              </a:rPr>
              <a:t>Does not rely on perfect co-linearity across the entire displayed region (no orphan alignments)</a:t>
            </a:r>
          </a:p>
          <a:p>
            <a:pPr eaLnBrk="1" hangingPunct="1">
              <a:lnSpc>
                <a:spcPct val="90000"/>
              </a:lnSpc>
              <a:buFont typeface="Times New Roman" pitchFamily="-1" charset="0"/>
              <a:buChar char="•"/>
            </a:pPr>
            <a:r>
              <a:rPr lang="en-US" sz="2400">
                <a:latin typeface="Arial" pitchFamily="-1" charset="0"/>
              </a:rPr>
              <a:t>Offers “on the fly” alignment chaining</a:t>
            </a:r>
          </a:p>
          <a:p>
            <a:pPr eaLnBrk="1" hangingPunct="1">
              <a:lnSpc>
                <a:spcPct val="90000"/>
              </a:lnSpc>
              <a:buFont typeface="Times New Roman" pitchFamily="-1" charset="0"/>
              <a:buChar char="•"/>
            </a:pPr>
            <a:r>
              <a:rPr lang="en-US" sz="2400">
                <a:latin typeface="Arial" pitchFamily="-1" charset="0"/>
              </a:rPr>
              <a:t>No upward limit on the number of species</a:t>
            </a:r>
          </a:p>
          <a:p>
            <a:pPr eaLnBrk="1" hangingPunct="1">
              <a:lnSpc>
                <a:spcPct val="90000"/>
              </a:lnSpc>
              <a:buFont typeface="Times New Roman" pitchFamily="-1" charset="0"/>
              <a:buChar char="•"/>
            </a:pPr>
            <a:r>
              <a:rPr lang="en-US" sz="2400">
                <a:latin typeface="Arial" pitchFamily="-1" charset="0"/>
              </a:rPr>
              <a:t>Used grid lines to trace fine-scale indels (sequence insertion/deletions)</a:t>
            </a:r>
          </a:p>
          <a:p>
            <a:pPr eaLnBrk="1" hangingPunct="1">
              <a:lnSpc>
                <a:spcPct val="90000"/>
              </a:lnSpc>
              <a:buFont typeface="Times New Roman" pitchFamily="-1" charset="0"/>
              <a:buChar char="•"/>
            </a:pPr>
            <a:r>
              <a:rPr lang="en-US" sz="2400">
                <a:latin typeface="Arial" pitchFamily="-1" charset="0"/>
              </a:rPr>
              <a:t>Integration with GBrowse data sources</a:t>
            </a:r>
          </a:p>
          <a:p>
            <a:pPr eaLnBrk="1" hangingPunct="1">
              <a:lnSpc>
                <a:spcPct val="90000"/>
              </a:lnSpc>
              <a:buFont typeface="Times New Roman" pitchFamily="-1" charset="0"/>
              <a:buChar char="•"/>
            </a:pPr>
            <a:r>
              <a:rPr lang="en-US" sz="2400">
                <a:latin typeface="Arial" pitchFamily="-1" charset="0"/>
              </a:rPr>
              <a:t>Ongoing support and development</a:t>
            </a:r>
          </a:p>
          <a:p>
            <a:pPr eaLnBrk="1" hangingPunct="1">
              <a:lnSpc>
                <a:spcPct val="90000"/>
              </a:lnSpc>
            </a:pPr>
            <a:endParaRPr lang="en-US" sz="2400">
              <a:latin typeface="Arial" pitchFamily="-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1"/>
          <p:cNvSpPr txBox="1">
            <a:spLocks noChangeArrowheads="1"/>
          </p:cNvSpPr>
          <p:nvPr/>
        </p:nvSpPr>
        <p:spPr bwMode="auto">
          <a:xfrm>
            <a:off x="2546350" y="1298575"/>
            <a:ext cx="3278188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GBrowse-like interface</a:t>
            </a:r>
          </a:p>
        </p:txBody>
      </p:sp>
      <p:pic>
        <p:nvPicPr>
          <p:cNvPr id="45059" name="Picture 3" descr="Screen Shot 2012-01-18 at 12.22.32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95500"/>
            <a:ext cx="9144000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939800" y="1866900"/>
            <a:ext cx="7772400" cy="5494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marL="330200" indent="-330200" eaLnBrk="1" hangingPunct="1">
              <a:spcBef>
                <a:spcPts val="700"/>
              </a:spcBef>
              <a:buFont typeface="Comic Sans MS" pitchFamily="-1" charset="0"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A few words on whole genome alignment</a:t>
            </a:r>
          </a:p>
          <a:p>
            <a:pPr marL="330200" indent="-330200" eaLnBrk="1" hangingPunct="1">
              <a:spcBef>
                <a:spcPts val="700"/>
              </a:spcBef>
              <a:buFont typeface="Comic Sans MS" pitchFamily="-1" charset="0"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marL="330200" indent="-330200" eaLnBrk="1" hangingPunct="1">
              <a:spcBef>
                <a:spcPts val="700"/>
              </a:spcBef>
              <a:buFont typeface="Comic Sans MS" pitchFamily="-1" charset="0"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A brief survey of synteny browsers</a:t>
            </a:r>
          </a:p>
          <a:p>
            <a:pPr marL="330200" indent="-330200" eaLnBrk="1" hangingPunct="1">
              <a:spcBef>
                <a:spcPts val="700"/>
              </a:spcBef>
              <a:buClrTx/>
              <a:buSzTx/>
              <a:buFontTx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marL="330200" indent="-330200" eaLnBrk="1" hangingPunct="1">
              <a:spcBef>
                <a:spcPts val="700"/>
              </a:spcBef>
              <a:buFont typeface="Comic Sans MS" pitchFamily="-1" charset="0"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A few challenges of rendering comparative data</a:t>
            </a:r>
          </a:p>
          <a:p>
            <a:pPr marL="330200" indent="-330200" eaLnBrk="1" hangingPunct="1">
              <a:spcBef>
                <a:spcPts val="700"/>
              </a:spcBef>
              <a:buClrTx/>
              <a:buSzTx/>
              <a:buFontTx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marL="330200" indent="-330200" eaLnBrk="1" hangingPunct="1">
              <a:spcBef>
                <a:spcPts val="700"/>
              </a:spcBef>
              <a:buFont typeface="Comic Sans MS" pitchFamily="-1" charset="0"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Comparative genome browsing with GBrowse_syn </a:t>
            </a:r>
          </a:p>
          <a:p>
            <a:pPr marL="330200" indent="-330200" eaLnBrk="1" hangingPunct="1">
              <a:spcBef>
                <a:spcPts val="700"/>
              </a:spcBef>
              <a:buClrTx/>
              <a:buSzTx/>
              <a:buFontTx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marL="330200" indent="-330200" eaLnBrk="1" hangingPunct="1">
              <a:spcBef>
                <a:spcPts val="700"/>
              </a:spcBef>
              <a:buClrTx/>
              <a:buSzTx/>
              <a:buFontTx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marL="330200" indent="-330200" eaLnBrk="1" hangingPunct="1">
              <a:spcBef>
                <a:spcPts val="700"/>
              </a:spcBef>
              <a:buClrTx/>
              <a:buSzTx/>
              <a:buFontTx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marL="330200" indent="-330200" eaLnBrk="1" hangingPunct="1">
              <a:spcBef>
                <a:spcPts val="700"/>
              </a:spcBef>
              <a:buClrTx/>
              <a:buSzTx/>
              <a:buFontTx/>
              <a:buNone/>
              <a:tabLst>
                <a:tab pos="330200" algn="l"/>
                <a:tab pos="787400" algn="l"/>
                <a:tab pos="1244600" algn="l"/>
                <a:tab pos="1701800" algn="l"/>
                <a:tab pos="2159000" algn="l"/>
                <a:tab pos="2616200" algn="l"/>
                <a:tab pos="3073400" algn="l"/>
                <a:tab pos="3530600" algn="l"/>
                <a:tab pos="3987800" algn="l"/>
                <a:tab pos="4445000" algn="l"/>
                <a:tab pos="4902200" algn="l"/>
                <a:tab pos="5359400" algn="l"/>
                <a:tab pos="5816600" algn="l"/>
                <a:tab pos="6273800" algn="l"/>
                <a:tab pos="6731000" algn="l"/>
                <a:tab pos="7188200" algn="l"/>
                <a:tab pos="7645400" algn="l"/>
                <a:tab pos="8102600" algn="l"/>
                <a:tab pos="8559800" algn="l"/>
                <a:tab pos="9017000" algn="l"/>
                <a:tab pos="94742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898525" y="973138"/>
            <a:ext cx="1244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latin typeface="Arial" pitchFamily="-1" charset="0"/>
              </a:rPr>
              <a:t>Outline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1"/>
          <p:cNvSpPr>
            <a:spLocks noChangeArrowheads="1"/>
          </p:cNvSpPr>
          <p:nvPr/>
        </p:nvSpPr>
        <p:spPr bwMode="auto">
          <a:xfrm>
            <a:off x="452438" y="4889500"/>
            <a:ext cx="1295400" cy="685800"/>
          </a:xfrm>
          <a:prstGeom prst="flowChartMagneticDisk">
            <a:avLst/>
          </a:prstGeom>
          <a:solidFill>
            <a:srgbClr val="E30507">
              <a:alpha val="47058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07" name="AutoShape 2"/>
          <p:cNvSpPr>
            <a:spLocks noChangeArrowheads="1"/>
          </p:cNvSpPr>
          <p:nvPr/>
        </p:nvSpPr>
        <p:spPr bwMode="auto">
          <a:xfrm>
            <a:off x="3043238" y="4800600"/>
            <a:ext cx="1447800" cy="1600200"/>
          </a:xfrm>
          <a:prstGeom prst="flowChartMultidocumen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08" name="AutoShape 3"/>
          <p:cNvSpPr>
            <a:spLocks noChangeArrowheads="1"/>
          </p:cNvSpPr>
          <p:nvPr/>
        </p:nvSpPr>
        <p:spPr bwMode="auto">
          <a:xfrm>
            <a:off x="5329238" y="4953000"/>
            <a:ext cx="1143000" cy="1143000"/>
          </a:xfrm>
          <a:prstGeom prst="flowChartDocumen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09" name="AutoShape 4"/>
          <p:cNvSpPr>
            <a:spLocks noChangeArrowheads="1"/>
          </p:cNvSpPr>
          <p:nvPr/>
        </p:nvSpPr>
        <p:spPr bwMode="auto">
          <a:xfrm>
            <a:off x="452438" y="4127500"/>
            <a:ext cx="1295400" cy="685800"/>
          </a:xfrm>
          <a:prstGeom prst="flowChartMagneticDisk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10" name="AutoShape 5"/>
          <p:cNvSpPr>
            <a:spLocks noChangeArrowheads="1"/>
          </p:cNvSpPr>
          <p:nvPr/>
        </p:nvSpPr>
        <p:spPr bwMode="auto">
          <a:xfrm>
            <a:off x="452438" y="5651500"/>
            <a:ext cx="1295400" cy="685800"/>
          </a:xfrm>
          <a:prstGeom prst="flowChartMagneticDisk">
            <a:avLst/>
          </a:prstGeom>
          <a:solidFill>
            <a:srgbClr val="1537E3">
              <a:alpha val="7607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11" name="AutoShape 6"/>
          <p:cNvSpPr>
            <a:spLocks noChangeArrowheads="1"/>
          </p:cNvSpPr>
          <p:nvPr/>
        </p:nvSpPr>
        <p:spPr bwMode="auto">
          <a:xfrm>
            <a:off x="7462838" y="5029200"/>
            <a:ext cx="1524000" cy="685800"/>
          </a:xfrm>
          <a:prstGeom prst="flowChartMagneticDisk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12" name="Text Box 7"/>
          <p:cNvSpPr txBox="1">
            <a:spLocks noChangeArrowheads="1"/>
          </p:cNvSpPr>
          <p:nvPr/>
        </p:nvSpPr>
        <p:spPr bwMode="auto">
          <a:xfrm>
            <a:off x="350838" y="3276600"/>
            <a:ext cx="1558925" cy="709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GBrowse 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Databases*</a:t>
            </a:r>
          </a:p>
        </p:txBody>
      </p:sp>
      <p:sp>
        <p:nvSpPr>
          <p:cNvPr id="47113" name="Text Box 8"/>
          <p:cNvSpPr txBox="1">
            <a:spLocks noChangeArrowheads="1"/>
          </p:cNvSpPr>
          <p:nvPr/>
        </p:nvSpPr>
        <p:spPr bwMode="auto">
          <a:xfrm>
            <a:off x="3187700" y="5181600"/>
            <a:ext cx="784225" cy="92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*.syn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or 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*.conf</a:t>
            </a:r>
          </a:p>
        </p:txBody>
      </p:sp>
      <p:sp>
        <p:nvSpPr>
          <p:cNvPr id="47114" name="Text Box 9"/>
          <p:cNvSpPr txBox="1">
            <a:spLocks noChangeArrowheads="1"/>
          </p:cNvSpPr>
          <p:nvPr/>
        </p:nvSpPr>
        <p:spPr bwMode="auto">
          <a:xfrm>
            <a:off x="5319713" y="5257800"/>
            <a:ext cx="1144587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*.synconf</a:t>
            </a:r>
          </a:p>
        </p:txBody>
      </p:sp>
      <p:sp>
        <p:nvSpPr>
          <p:cNvPr id="47115" name="Text Box 10"/>
          <p:cNvSpPr txBox="1">
            <a:spLocks noChangeArrowheads="1"/>
          </p:cNvSpPr>
          <p:nvPr/>
        </p:nvSpPr>
        <p:spPr bwMode="auto">
          <a:xfrm>
            <a:off x="7372350" y="3429000"/>
            <a:ext cx="1779588" cy="1017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GBrowse_syn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alignment 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database</a:t>
            </a:r>
          </a:p>
        </p:txBody>
      </p:sp>
      <p:sp>
        <p:nvSpPr>
          <p:cNvPr id="47116" name="AutoShape 11"/>
          <p:cNvSpPr>
            <a:spLocks noChangeArrowheads="1"/>
          </p:cNvSpPr>
          <p:nvPr/>
        </p:nvSpPr>
        <p:spPr bwMode="auto">
          <a:xfrm>
            <a:off x="3505200" y="3505200"/>
            <a:ext cx="533400" cy="990600"/>
          </a:xfrm>
          <a:prstGeom prst="upArrow">
            <a:avLst>
              <a:gd name="adj1" fmla="val 50000"/>
              <a:gd name="adj2" fmla="val 46429"/>
            </a:avLst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17" name="AutoShape 12"/>
          <p:cNvSpPr>
            <a:spLocks noChangeArrowheads="1"/>
          </p:cNvSpPr>
          <p:nvPr/>
        </p:nvSpPr>
        <p:spPr bwMode="auto">
          <a:xfrm>
            <a:off x="5481638" y="3581400"/>
            <a:ext cx="533400" cy="990600"/>
          </a:xfrm>
          <a:prstGeom prst="upArrow">
            <a:avLst>
              <a:gd name="adj1" fmla="val 50000"/>
              <a:gd name="adj2" fmla="val 46429"/>
            </a:avLst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18" name="AutoShape 13"/>
          <p:cNvSpPr>
            <a:spLocks noChangeArrowheads="1"/>
          </p:cNvSpPr>
          <p:nvPr/>
        </p:nvSpPr>
        <p:spPr bwMode="auto">
          <a:xfrm rot="3120000">
            <a:off x="2222500" y="3222626"/>
            <a:ext cx="587375" cy="1524000"/>
          </a:xfrm>
          <a:prstGeom prst="upDownArrow">
            <a:avLst>
              <a:gd name="adj1" fmla="val 50000"/>
              <a:gd name="adj2" fmla="val 51652"/>
            </a:avLst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19" name="AutoShape 14"/>
          <p:cNvSpPr>
            <a:spLocks noChangeArrowheads="1"/>
          </p:cNvSpPr>
          <p:nvPr/>
        </p:nvSpPr>
        <p:spPr bwMode="auto">
          <a:xfrm>
            <a:off x="3048000" y="2465388"/>
            <a:ext cx="3505200" cy="914400"/>
          </a:xfrm>
          <a:prstGeom prst="flowChartProcess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GBrowse_syn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</p:txBody>
      </p:sp>
      <p:sp>
        <p:nvSpPr>
          <p:cNvPr id="47120" name="AutoShape 15"/>
          <p:cNvSpPr>
            <a:spLocks noChangeArrowheads="1"/>
          </p:cNvSpPr>
          <p:nvPr/>
        </p:nvSpPr>
        <p:spPr bwMode="auto">
          <a:xfrm>
            <a:off x="4348163" y="1665288"/>
            <a:ext cx="533400" cy="685800"/>
          </a:xfrm>
          <a:prstGeom prst="upArrow">
            <a:avLst>
              <a:gd name="adj1" fmla="val 41667"/>
              <a:gd name="adj2" fmla="val 59310"/>
            </a:avLst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21" name="AutoShape 16"/>
          <p:cNvSpPr>
            <a:spLocks noChangeArrowheads="1"/>
          </p:cNvSpPr>
          <p:nvPr/>
        </p:nvSpPr>
        <p:spPr bwMode="auto">
          <a:xfrm rot="18480000" flipH="1">
            <a:off x="6718300" y="3224213"/>
            <a:ext cx="587375" cy="1524000"/>
          </a:xfrm>
          <a:prstGeom prst="upDownArrow">
            <a:avLst>
              <a:gd name="adj1" fmla="val 50000"/>
              <a:gd name="adj2" fmla="val 51652"/>
            </a:avLst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47122" name="Text Box 17"/>
          <p:cNvSpPr txBox="1">
            <a:spLocks noChangeArrowheads="1"/>
          </p:cNvSpPr>
          <p:nvPr/>
        </p:nvSpPr>
        <p:spPr bwMode="auto">
          <a:xfrm>
            <a:off x="3033713" y="6496050"/>
            <a:ext cx="3575050" cy="309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Species config.                     Master config.</a:t>
            </a:r>
          </a:p>
        </p:txBody>
      </p:sp>
      <p:pic>
        <p:nvPicPr>
          <p:cNvPr id="47123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596900"/>
            <a:ext cx="2771775" cy="987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7100" y="952500"/>
            <a:ext cx="6954838" cy="5181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9155" name="Text Box 2"/>
          <p:cNvSpPr txBox="1">
            <a:spLocks noChangeArrowheads="1"/>
          </p:cNvSpPr>
          <p:nvPr/>
        </p:nvSpPr>
        <p:spPr bwMode="auto">
          <a:xfrm>
            <a:off x="2441575" y="696913"/>
            <a:ext cx="41211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b="1">
                <a:solidFill>
                  <a:srgbClr val="000000"/>
                </a:solidFill>
                <a:latin typeface="Arial" pitchFamily="-1" charset="0"/>
              </a:rPr>
              <a:t>GBrowse_syn Architecture</a:t>
            </a:r>
          </a:p>
        </p:txBody>
      </p:sp>
      <p:sp>
        <p:nvSpPr>
          <p:cNvPr id="49156" name="Text Box 3"/>
          <p:cNvSpPr txBox="1">
            <a:spLocks noChangeArrowheads="1"/>
          </p:cNvSpPr>
          <p:nvPr/>
        </p:nvSpPr>
        <p:spPr bwMode="auto">
          <a:xfrm>
            <a:off x="47625" y="914400"/>
            <a:ext cx="1258888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[GBrowse]</a:t>
            </a:r>
          </a:p>
        </p:txBody>
      </p:sp>
      <p:sp>
        <p:nvSpPr>
          <p:cNvPr id="49157" name="Text Box 4"/>
          <p:cNvSpPr txBox="1">
            <a:spLocks noChangeArrowheads="1"/>
          </p:cNvSpPr>
          <p:nvPr/>
        </p:nvSpPr>
        <p:spPr bwMode="auto">
          <a:xfrm>
            <a:off x="384175" y="5956300"/>
            <a:ext cx="1258888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[GBrowse]</a:t>
            </a:r>
          </a:p>
        </p:txBody>
      </p:sp>
      <p:sp>
        <p:nvSpPr>
          <p:cNvPr id="49158" name="Text Box 5"/>
          <p:cNvSpPr txBox="1">
            <a:spLocks noChangeArrowheads="1"/>
          </p:cNvSpPr>
          <p:nvPr/>
        </p:nvSpPr>
        <p:spPr bwMode="auto">
          <a:xfrm>
            <a:off x="7667625" y="5970588"/>
            <a:ext cx="1258888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[GBrowse]</a:t>
            </a:r>
          </a:p>
        </p:txBody>
      </p:sp>
      <p:sp>
        <p:nvSpPr>
          <p:cNvPr id="49159" name="Text Box 6"/>
          <p:cNvSpPr txBox="1">
            <a:spLocks noChangeArrowheads="1"/>
          </p:cNvSpPr>
          <p:nvPr/>
        </p:nvSpPr>
        <p:spPr bwMode="auto">
          <a:xfrm>
            <a:off x="7699375" y="914400"/>
            <a:ext cx="1258888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[GBrowse]</a:t>
            </a:r>
          </a:p>
        </p:txBody>
      </p:sp>
      <p:pic>
        <p:nvPicPr>
          <p:cNvPr id="49160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350963"/>
            <a:ext cx="28670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76975" y="1350963"/>
            <a:ext cx="28670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2" name="Picture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833938"/>
            <a:ext cx="28670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3" name="Pictur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38875" y="4833938"/>
            <a:ext cx="28670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3300" y="876300"/>
            <a:ext cx="7759700" cy="4102100"/>
          </a:xfrm>
        </p:spPr>
        <p:txBody>
          <a:bodyPr/>
          <a:lstStyle/>
          <a:p>
            <a:pPr eaLnBrk="1" hangingPunct="1"/>
            <a:r>
              <a:rPr lang="en-US">
                <a:latin typeface="Arial" pitchFamily="-1" charset="0"/>
              </a:rPr>
              <a:t>Getting Data into GBrowse_syn	</a:t>
            </a:r>
          </a:p>
        </p:txBody>
      </p:sp>
      <p:pic>
        <p:nvPicPr>
          <p:cNvPr id="5120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1300" y="3149600"/>
            <a:ext cx="2844800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4" name="Rectangle 5"/>
          <p:cNvSpPr>
            <a:spLocks noChangeArrowheads="1"/>
          </p:cNvSpPr>
          <p:nvPr/>
        </p:nvSpPr>
        <p:spPr bwMode="auto">
          <a:xfrm>
            <a:off x="3213100" y="2463800"/>
            <a:ext cx="2095500" cy="1739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pic>
        <p:nvPicPr>
          <p:cNvPr id="51205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970272">
            <a:off x="1841500" y="4495800"/>
            <a:ext cx="9398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6" name="Text Box 9"/>
          <p:cNvSpPr txBox="1">
            <a:spLocks noChangeArrowheads="1"/>
          </p:cNvSpPr>
          <p:nvPr/>
        </p:nvSpPr>
        <p:spPr bwMode="auto">
          <a:xfrm>
            <a:off x="3082925" y="2166938"/>
            <a:ext cx="411956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pitchFamily="-1" charset="0"/>
              </a:rPr>
              <a:t>CLUSTALW      PECAN</a:t>
            </a:r>
          </a:p>
          <a:p>
            <a:r>
              <a:rPr lang="en-US">
                <a:latin typeface="Arial" pitchFamily="-1" charset="0"/>
              </a:rPr>
              <a:t>MSF      </a:t>
            </a:r>
            <a:r>
              <a:rPr lang="en-US" i="1">
                <a:latin typeface="Arial" pitchFamily="-1" charset="0"/>
              </a:rPr>
              <a:t>ad hoc</a:t>
            </a:r>
            <a:r>
              <a:rPr lang="en-US">
                <a:latin typeface="Arial" pitchFamily="-1" charset="0"/>
              </a:rPr>
              <a:t> tab-delimited</a:t>
            </a:r>
          </a:p>
          <a:p>
            <a:r>
              <a:rPr lang="en-US">
                <a:latin typeface="Arial" pitchFamily="-1" charset="0"/>
              </a:rPr>
              <a:t>FASTA       STOCKHOLM</a:t>
            </a:r>
          </a:p>
          <a:p>
            <a:r>
              <a:rPr lang="en-US">
                <a:latin typeface="Arial" pitchFamily="-1" charset="0"/>
              </a:rPr>
              <a:t>    GFF3    etc…</a:t>
            </a:r>
          </a:p>
        </p:txBody>
      </p:sp>
      <p:sp>
        <p:nvSpPr>
          <p:cNvPr id="51207" name="Freeform 12"/>
          <p:cNvSpPr>
            <a:spLocks/>
          </p:cNvSpPr>
          <p:nvPr/>
        </p:nvSpPr>
        <p:spPr bwMode="auto">
          <a:xfrm>
            <a:off x="2235200" y="1930400"/>
            <a:ext cx="6324600" cy="2235200"/>
          </a:xfrm>
          <a:custGeom>
            <a:avLst/>
            <a:gdLst>
              <a:gd name="T0" fmla="*/ 0 w 3984"/>
              <a:gd name="T1" fmla="*/ 2147483647 h 1408"/>
              <a:gd name="T2" fmla="*/ 2147483647 w 3984"/>
              <a:gd name="T3" fmla="*/ 2147483647 h 1408"/>
              <a:gd name="T4" fmla="*/ 2147483647 w 3984"/>
              <a:gd name="T5" fmla="*/ 2147483647 h 1408"/>
              <a:gd name="T6" fmla="*/ 2147483647 w 3984"/>
              <a:gd name="T7" fmla="*/ 2147483647 h 1408"/>
              <a:gd name="T8" fmla="*/ 2147483647 w 3984"/>
              <a:gd name="T9" fmla="*/ 0 h 1408"/>
              <a:gd name="T10" fmla="*/ 0 w 3984"/>
              <a:gd name="T11" fmla="*/ 2147483647 h 140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984"/>
              <a:gd name="T19" fmla="*/ 0 h 1408"/>
              <a:gd name="T20" fmla="*/ 3984 w 3984"/>
              <a:gd name="T21" fmla="*/ 1408 h 140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984" h="1408">
                <a:moveTo>
                  <a:pt x="0" y="208"/>
                </a:moveTo>
                <a:lnTo>
                  <a:pt x="1128" y="1408"/>
                </a:lnTo>
                <a:lnTo>
                  <a:pt x="1608" y="1400"/>
                </a:lnTo>
                <a:lnTo>
                  <a:pt x="3984" y="384"/>
                </a:lnTo>
                <a:lnTo>
                  <a:pt x="3112" y="0"/>
                </a:lnTo>
                <a:lnTo>
                  <a:pt x="0" y="208"/>
                </a:lnTo>
                <a:close/>
              </a:path>
            </a:pathLst>
          </a:custGeom>
          <a:solidFill>
            <a:srgbClr val="C0C0C0">
              <a:alpha val="52156"/>
            </a:srgb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51208" name="Text Box 13"/>
          <p:cNvSpPr txBox="1">
            <a:spLocks noChangeArrowheads="1"/>
          </p:cNvSpPr>
          <p:nvPr/>
        </p:nvSpPr>
        <p:spPr bwMode="auto">
          <a:xfrm rot="-1066483">
            <a:off x="3451225" y="4973638"/>
            <a:ext cx="15224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CC1016"/>
                </a:solidFill>
                <a:latin typeface="Arial" pitchFamily="-1" charset="0"/>
              </a:rPr>
              <a:t>Loading scripts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700" y="641350"/>
            <a:ext cx="8928100" cy="5724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904875"/>
            <a:ext cx="8497888" cy="5414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6088" y="585788"/>
            <a:ext cx="8255000" cy="6121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287463"/>
            <a:ext cx="7899400" cy="5187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9395" name="Text Box 2"/>
          <p:cNvSpPr txBox="1">
            <a:spLocks noChangeArrowheads="1"/>
          </p:cNvSpPr>
          <p:nvPr/>
        </p:nvSpPr>
        <p:spPr bwMode="auto">
          <a:xfrm>
            <a:off x="2298700" y="693738"/>
            <a:ext cx="4168775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spcBef>
                <a:spcPts val="1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Optional “All in one” view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146300"/>
            <a:ext cx="5257800" cy="3340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443" name="Text Box 2"/>
          <p:cNvSpPr txBox="1">
            <a:spLocks noChangeArrowheads="1"/>
          </p:cNvSpPr>
          <p:nvPr/>
        </p:nvSpPr>
        <p:spPr bwMode="auto">
          <a:xfrm>
            <a:off x="1752600" y="762000"/>
            <a:ext cx="5562600" cy="525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spcBef>
                <a:spcPts val="1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>
                <a:solidFill>
                  <a:srgbClr val="000000"/>
                </a:solidFill>
                <a:latin typeface="Arial" pitchFamily="-1" charset="0"/>
              </a:rPr>
              <a:t>Adding markup to the annotations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295400"/>
            <a:ext cx="6846888" cy="5194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3491" name="Text Box 2"/>
          <p:cNvSpPr txBox="1">
            <a:spLocks noChangeArrowheads="1"/>
          </p:cNvSpPr>
          <p:nvPr/>
        </p:nvSpPr>
        <p:spPr bwMode="auto">
          <a:xfrm>
            <a:off x="1136650" y="712788"/>
            <a:ext cx="6443663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Problem : How to use Insertions/Deletion data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1"/>
          <p:cNvSpPr txBox="1">
            <a:spLocks noChangeArrowheads="1"/>
          </p:cNvSpPr>
          <p:nvPr/>
        </p:nvSpPr>
        <p:spPr bwMode="auto">
          <a:xfrm>
            <a:off x="2089150" y="820738"/>
            <a:ext cx="4208463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Tracking Indels with grid lines</a:t>
            </a:r>
          </a:p>
        </p:txBody>
      </p:sp>
      <p:pic>
        <p:nvPicPr>
          <p:cNvPr id="6553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263" y="1619250"/>
            <a:ext cx="8191500" cy="4229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confuciou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6138" y="885825"/>
            <a:ext cx="4816475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1"/>
          <p:cNvSpPr txBox="1">
            <a:spLocks noChangeArrowheads="1"/>
          </p:cNvSpPr>
          <p:nvPr/>
        </p:nvSpPr>
        <p:spPr bwMode="auto">
          <a:xfrm>
            <a:off x="2133600" y="990600"/>
            <a:ext cx="6073775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ts val="1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Evolution of  Gene Structure</a:t>
            </a:r>
          </a:p>
        </p:txBody>
      </p:sp>
      <p:pic>
        <p:nvPicPr>
          <p:cNvPr id="6758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990725"/>
            <a:ext cx="8191500" cy="3952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752600"/>
            <a:ext cx="7747000" cy="4168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9635" name="Text Box 2"/>
          <p:cNvSpPr txBox="1">
            <a:spLocks noChangeArrowheads="1"/>
          </p:cNvSpPr>
          <p:nvPr/>
        </p:nvSpPr>
        <p:spPr bwMode="auto">
          <a:xfrm>
            <a:off x="2628900" y="990600"/>
            <a:ext cx="3141663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Putative gene or  loss </a:t>
            </a:r>
          </a:p>
        </p:txBody>
      </p:sp>
      <p:sp>
        <p:nvSpPr>
          <p:cNvPr id="69636" name="AutoShape 3"/>
          <p:cNvSpPr>
            <a:spLocks noChangeArrowheads="1"/>
          </p:cNvSpPr>
          <p:nvPr/>
        </p:nvSpPr>
        <p:spPr bwMode="auto">
          <a:xfrm>
            <a:off x="3886200" y="3200400"/>
            <a:ext cx="1828800" cy="228600"/>
          </a:xfrm>
          <a:prstGeom prst="roundRect">
            <a:avLst>
              <a:gd name="adj" fmla="val 694"/>
            </a:avLst>
          </a:prstGeom>
          <a:noFill/>
          <a:ln w="1836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1108075"/>
            <a:ext cx="4833938" cy="5453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683" name="AutoShape 2"/>
          <p:cNvSpPr>
            <a:spLocks noChangeArrowheads="1"/>
          </p:cNvSpPr>
          <p:nvPr/>
        </p:nvSpPr>
        <p:spPr bwMode="auto">
          <a:xfrm>
            <a:off x="5715000" y="3810000"/>
            <a:ext cx="228600" cy="304800"/>
          </a:xfrm>
          <a:prstGeom prst="upArrow">
            <a:avLst>
              <a:gd name="adj1" fmla="val 50000"/>
              <a:gd name="adj2" fmla="val 33333"/>
            </a:avLst>
          </a:prstGeom>
          <a:solidFill>
            <a:srgbClr val="E3050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1684" name="AutoShape 3"/>
          <p:cNvSpPr>
            <a:spLocks noChangeArrowheads="1"/>
          </p:cNvSpPr>
          <p:nvPr/>
        </p:nvSpPr>
        <p:spPr bwMode="auto">
          <a:xfrm>
            <a:off x="4876800" y="2819400"/>
            <a:ext cx="228600" cy="304800"/>
          </a:xfrm>
          <a:prstGeom prst="upArrow">
            <a:avLst>
              <a:gd name="adj1" fmla="val 50000"/>
              <a:gd name="adj2" fmla="val 33333"/>
            </a:avLst>
          </a:prstGeom>
          <a:solidFill>
            <a:srgbClr val="E3050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1685" name="AutoShape 4"/>
          <p:cNvSpPr>
            <a:spLocks noChangeArrowheads="1"/>
          </p:cNvSpPr>
          <p:nvPr/>
        </p:nvSpPr>
        <p:spPr bwMode="auto">
          <a:xfrm>
            <a:off x="6019800" y="6019800"/>
            <a:ext cx="228600" cy="304800"/>
          </a:xfrm>
          <a:prstGeom prst="upArrow">
            <a:avLst>
              <a:gd name="adj1" fmla="val 50000"/>
              <a:gd name="adj2" fmla="val 33333"/>
            </a:avLst>
          </a:prstGeom>
          <a:solidFill>
            <a:srgbClr val="E3050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1686" name="Rectangle 7"/>
          <p:cNvSpPr>
            <a:spLocks noChangeArrowheads="1"/>
          </p:cNvSpPr>
          <p:nvPr/>
        </p:nvSpPr>
        <p:spPr bwMode="auto">
          <a:xfrm>
            <a:off x="4064000" y="1358900"/>
            <a:ext cx="1117600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71687" name="Text Box 6"/>
          <p:cNvSpPr txBox="1">
            <a:spLocks noChangeArrowheads="1"/>
          </p:cNvSpPr>
          <p:nvPr/>
        </p:nvSpPr>
        <p:spPr bwMode="auto">
          <a:xfrm>
            <a:off x="3095625" y="1316038"/>
            <a:ext cx="35385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pitchFamily="-1" charset="0"/>
              </a:rPr>
              <a:t>Comparing gene models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828800"/>
            <a:ext cx="6518275" cy="3741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3731" name="Text Box 2"/>
          <p:cNvSpPr txBox="1">
            <a:spLocks noChangeArrowheads="1"/>
          </p:cNvSpPr>
          <p:nvPr/>
        </p:nvSpPr>
        <p:spPr bwMode="auto">
          <a:xfrm>
            <a:off x="2489200" y="914400"/>
            <a:ext cx="3313113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Comparing assemblies</a:t>
            </a:r>
          </a:p>
        </p:txBody>
      </p:sp>
      <p:sp>
        <p:nvSpPr>
          <p:cNvPr id="73732" name="Text Box 3"/>
          <p:cNvSpPr txBox="1">
            <a:spLocks noChangeArrowheads="1"/>
          </p:cNvSpPr>
          <p:nvPr/>
        </p:nvSpPr>
        <p:spPr bwMode="auto">
          <a:xfrm>
            <a:off x="7048500" y="1981200"/>
            <a:ext cx="1874838" cy="3417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Not bad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Needs work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>
                <a:latin typeface="Arial" pitchFamily="-1" charset="0"/>
              </a:rPr>
              <a:t>Example Mercator Alignment</a:t>
            </a:r>
          </a:p>
        </p:txBody>
      </p:sp>
      <p:pic>
        <p:nvPicPr>
          <p:cNvPr id="75779" name="Picture 3" descr="d85cdb7d6e12b99d9821d4300197884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950" y="1854200"/>
            <a:ext cx="8027988" cy="365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1"/>
          <p:cNvSpPr txBox="1">
            <a:spLocks noChangeArrowheads="1"/>
          </p:cNvSpPr>
          <p:nvPr/>
        </p:nvSpPr>
        <p:spPr bwMode="auto">
          <a:xfrm>
            <a:off x="850900" y="1371600"/>
            <a:ext cx="7516813" cy="822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Getting the most out of small aligned regions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              or orthology-only data</a:t>
            </a:r>
          </a:p>
        </p:txBody>
      </p:sp>
      <p:pic>
        <p:nvPicPr>
          <p:cNvPr id="7680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19300" y="2851150"/>
            <a:ext cx="46609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606550"/>
            <a:ext cx="6826250" cy="1822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885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4572000"/>
            <a:ext cx="6826250" cy="1749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8852" name="Text Box 3"/>
          <p:cNvSpPr txBox="1">
            <a:spLocks noChangeArrowheads="1"/>
          </p:cNvSpPr>
          <p:nvPr/>
        </p:nvSpPr>
        <p:spPr bwMode="auto">
          <a:xfrm>
            <a:off x="2286000" y="914400"/>
            <a:ext cx="2332038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Gene Orthology</a:t>
            </a:r>
          </a:p>
        </p:txBody>
      </p:sp>
      <p:sp>
        <p:nvSpPr>
          <p:cNvPr id="78853" name="Text Box 4"/>
          <p:cNvSpPr txBox="1">
            <a:spLocks noChangeArrowheads="1"/>
          </p:cNvSpPr>
          <p:nvPr/>
        </p:nvSpPr>
        <p:spPr bwMode="auto">
          <a:xfrm>
            <a:off x="2286000" y="4114800"/>
            <a:ext cx="2719388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Chained Orthologs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133850"/>
            <a:ext cx="8191500" cy="2266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089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1371600"/>
            <a:ext cx="6400800" cy="1365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0900" name="AutoShape 3"/>
          <p:cNvSpPr>
            <a:spLocks noChangeArrowheads="1"/>
          </p:cNvSpPr>
          <p:nvPr/>
        </p:nvSpPr>
        <p:spPr bwMode="auto">
          <a:xfrm>
            <a:off x="5221288" y="1347788"/>
            <a:ext cx="228600" cy="685800"/>
          </a:xfrm>
          <a:prstGeom prst="roundRect">
            <a:avLst>
              <a:gd name="adj" fmla="val 694"/>
            </a:avLst>
          </a:prstGeom>
          <a:noFill/>
          <a:ln w="1836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80901" name="Line 4"/>
          <p:cNvSpPr>
            <a:spLocks noChangeShapeType="1"/>
          </p:cNvSpPr>
          <p:nvPr/>
        </p:nvSpPr>
        <p:spPr bwMode="auto">
          <a:xfrm flipH="1">
            <a:off x="5016500" y="2057400"/>
            <a:ext cx="254000" cy="2057400"/>
          </a:xfrm>
          <a:prstGeom prst="line">
            <a:avLst/>
          </a:prstGeom>
          <a:noFill/>
          <a:ln w="18360">
            <a:solidFill>
              <a:srgbClr val="8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902" name="Text Box 5"/>
          <p:cNvSpPr txBox="1">
            <a:spLocks noChangeArrowheads="1"/>
          </p:cNvSpPr>
          <p:nvPr/>
        </p:nvSpPr>
        <p:spPr bwMode="auto">
          <a:xfrm>
            <a:off x="5332413" y="2927350"/>
            <a:ext cx="24495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2 panels merged</a:t>
            </a:r>
          </a:p>
        </p:txBody>
      </p:sp>
      <p:sp>
        <p:nvSpPr>
          <p:cNvPr id="80903" name="AutoShape 6"/>
          <p:cNvSpPr>
            <a:spLocks noChangeArrowheads="1"/>
          </p:cNvSpPr>
          <p:nvPr/>
        </p:nvSpPr>
        <p:spPr bwMode="auto">
          <a:xfrm>
            <a:off x="1371600" y="4572000"/>
            <a:ext cx="2057400" cy="457200"/>
          </a:xfrm>
          <a:prstGeom prst="roundRect">
            <a:avLst>
              <a:gd name="adj" fmla="val 347"/>
            </a:avLst>
          </a:prstGeom>
          <a:noFill/>
          <a:ln w="1836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80904" name="AutoShape 8"/>
          <p:cNvSpPr>
            <a:spLocks noChangeArrowheads="1"/>
          </p:cNvSpPr>
          <p:nvPr/>
        </p:nvSpPr>
        <p:spPr bwMode="auto">
          <a:xfrm>
            <a:off x="3657600" y="4572000"/>
            <a:ext cx="4800600" cy="457200"/>
          </a:xfrm>
          <a:prstGeom prst="roundRect">
            <a:avLst>
              <a:gd name="adj" fmla="val 347"/>
            </a:avLst>
          </a:prstGeom>
          <a:noFill/>
          <a:ln w="1836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80905" name="Text Box 9"/>
          <p:cNvSpPr txBox="1">
            <a:spLocks noChangeArrowheads="1"/>
          </p:cNvSpPr>
          <p:nvPr/>
        </p:nvSpPr>
        <p:spPr bwMode="auto">
          <a:xfrm>
            <a:off x="933450" y="3257550"/>
            <a:ext cx="366077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Inversion + translocation?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1"/>
          <p:cNvSpPr txBox="1">
            <a:spLocks noChangeArrowheads="1"/>
          </p:cNvSpPr>
          <p:nvPr/>
        </p:nvSpPr>
        <p:spPr bwMode="auto">
          <a:xfrm>
            <a:off x="914400" y="1828800"/>
            <a:ext cx="7875588" cy="2284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What about synteny blocks that fall off the ends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               of the displayed reference sequence?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</p:txBody>
      </p:sp>
      <p:pic>
        <p:nvPicPr>
          <p:cNvPr id="8294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49450" y="3028950"/>
            <a:ext cx="527050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1"/>
          <p:cNvSpPr txBox="1">
            <a:spLocks noChangeArrowheads="1"/>
          </p:cNvSpPr>
          <p:nvPr/>
        </p:nvSpPr>
        <p:spPr bwMode="auto">
          <a:xfrm>
            <a:off x="0" y="1404938"/>
            <a:ext cx="8772525" cy="4845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Solution 1 : With multiple sequence alignment data,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                 calculate many anchor points (done anyway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                 for grid lines)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Solution 2 : For orthology-based synteny blocks, use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                  individual start and end coordinates of orthologs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                  as anchor points.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Solution 3: If all else fails, guess the end of the target block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                 based on the overall length ratio.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>
                <a:solidFill>
                  <a:srgbClr val="000000"/>
                </a:solidFill>
                <a:latin typeface="Arial" pitchFamily="-1" charset="0"/>
              </a:rPr>
              <a:t> length displayed target = (length target/length reference)* length displayed reference</a:t>
            </a:r>
            <a:endParaRPr lang="en-US" sz="1800">
              <a:solidFill>
                <a:srgbClr val="000000"/>
              </a:solidFill>
              <a:latin typeface="Arial" pitchFamily="-1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>
                <a:latin typeface="Arial" pitchFamily="-1" charset="0"/>
              </a:rPr>
              <a:t>Hierarchical Genome Alignment Strategy</a:t>
            </a:r>
          </a:p>
        </p:txBody>
      </p:sp>
      <p:sp>
        <p:nvSpPr>
          <p:cNvPr id="19459" name="AutoShape 2"/>
          <p:cNvSpPr>
            <a:spLocks noChangeArrowheads="1"/>
          </p:cNvSpPr>
          <p:nvPr/>
        </p:nvSpPr>
        <p:spPr bwMode="auto">
          <a:xfrm>
            <a:off x="1981200" y="2997200"/>
            <a:ext cx="152400" cy="381000"/>
          </a:xfrm>
          <a:prstGeom prst="downArrow">
            <a:avLst>
              <a:gd name="adj1" fmla="val 50000"/>
              <a:gd name="adj2" fmla="val 6250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19460" name="AutoShape 3"/>
          <p:cNvSpPr>
            <a:spLocks noChangeArrowheads="1"/>
          </p:cNvSpPr>
          <p:nvPr/>
        </p:nvSpPr>
        <p:spPr bwMode="auto">
          <a:xfrm>
            <a:off x="1981200" y="3606800"/>
            <a:ext cx="152400" cy="381000"/>
          </a:xfrm>
          <a:prstGeom prst="downArrow">
            <a:avLst>
              <a:gd name="adj1" fmla="val 50000"/>
              <a:gd name="adj2" fmla="val 6250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19461" name="AutoShape 4"/>
          <p:cNvSpPr>
            <a:spLocks noChangeArrowheads="1"/>
          </p:cNvSpPr>
          <p:nvPr/>
        </p:nvSpPr>
        <p:spPr bwMode="auto">
          <a:xfrm>
            <a:off x="1981200" y="4902200"/>
            <a:ext cx="152400" cy="381000"/>
          </a:xfrm>
          <a:prstGeom prst="downArrow">
            <a:avLst>
              <a:gd name="adj1" fmla="val 50000"/>
              <a:gd name="adj2" fmla="val 6250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19462" name="AutoShape 5"/>
          <p:cNvSpPr>
            <a:spLocks noChangeArrowheads="1"/>
          </p:cNvSpPr>
          <p:nvPr/>
        </p:nvSpPr>
        <p:spPr bwMode="auto">
          <a:xfrm>
            <a:off x="1981200" y="4292600"/>
            <a:ext cx="152400" cy="381000"/>
          </a:xfrm>
          <a:prstGeom prst="downArrow">
            <a:avLst>
              <a:gd name="adj1" fmla="val 50000"/>
              <a:gd name="adj2" fmla="val 6250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19463" name="Text Box 6"/>
          <p:cNvSpPr txBox="1">
            <a:spLocks noChangeArrowheads="1"/>
          </p:cNvSpPr>
          <p:nvPr/>
        </p:nvSpPr>
        <p:spPr bwMode="auto">
          <a:xfrm>
            <a:off x="2322513" y="2860675"/>
            <a:ext cx="4616450" cy="525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Mask repeats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(RepeatMasker, Tandem Repeats Finder, nmerge, etc</a:t>
            </a:r>
          </a:p>
        </p:txBody>
      </p:sp>
      <p:sp>
        <p:nvSpPr>
          <p:cNvPr id="19464" name="Text Box 7"/>
          <p:cNvSpPr txBox="1">
            <a:spLocks noChangeArrowheads="1"/>
          </p:cNvSpPr>
          <p:nvPr/>
        </p:nvSpPr>
        <p:spPr bwMode="auto">
          <a:xfrm>
            <a:off x="2327275" y="3562350"/>
            <a:ext cx="3546475" cy="525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Identify orthologous regions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(ENREDO, MERCATOR, orthocluster, etc) </a:t>
            </a:r>
          </a:p>
        </p:txBody>
      </p:sp>
      <p:sp>
        <p:nvSpPr>
          <p:cNvPr id="19465" name="Text Box 8"/>
          <p:cNvSpPr txBox="1">
            <a:spLocks noChangeArrowheads="1"/>
          </p:cNvSpPr>
          <p:nvPr/>
        </p:nvSpPr>
        <p:spPr bwMode="auto">
          <a:xfrm>
            <a:off x="2295525" y="4216400"/>
            <a:ext cx="2287588" cy="525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Nucleotide-level alignment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(PECAN, MAVID, etc) </a:t>
            </a:r>
          </a:p>
        </p:txBody>
      </p:sp>
      <p:sp>
        <p:nvSpPr>
          <p:cNvPr id="19466" name="Text Box 9"/>
          <p:cNvSpPr txBox="1">
            <a:spLocks noChangeArrowheads="1"/>
          </p:cNvSpPr>
          <p:nvPr/>
        </p:nvSpPr>
        <p:spPr bwMode="auto">
          <a:xfrm>
            <a:off x="2381250" y="4902200"/>
            <a:ext cx="1679575" cy="309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Further processing </a:t>
            </a:r>
          </a:p>
        </p:txBody>
      </p:sp>
      <p:sp>
        <p:nvSpPr>
          <p:cNvPr id="19467" name="AutoShape 10"/>
          <p:cNvSpPr>
            <a:spLocks noChangeArrowheads="1"/>
          </p:cNvSpPr>
          <p:nvPr/>
        </p:nvSpPr>
        <p:spPr bwMode="auto">
          <a:xfrm>
            <a:off x="5943600" y="4368800"/>
            <a:ext cx="1219200" cy="228600"/>
          </a:xfrm>
          <a:prstGeom prst="rightArrow">
            <a:avLst>
              <a:gd name="adj1" fmla="val 50000"/>
              <a:gd name="adj2" fmla="val 133333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19468" name="Text Box 11"/>
          <p:cNvSpPr txBox="1">
            <a:spLocks noChangeArrowheads="1"/>
          </p:cNvSpPr>
          <p:nvPr/>
        </p:nvSpPr>
        <p:spPr bwMode="auto">
          <a:xfrm>
            <a:off x="7202488" y="4306888"/>
            <a:ext cx="1298575" cy="309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GBrowse_syn</a:t>
            </a:r>
          </a:p>
        </p:txBody>
      </p:sp>
      <p:sp>
        <p:nvSpPr>
          <p:cNvPr id="19469" name="AutoShape 12"/>
          <p:cNvSpPr>
            <a:spLocks noChangeArrowheads="1"/>
          </p:cNvSpPr>
          <p:nvPr/>
        </p:nvSpPr>
        <p:spPr bwMode="auto">
          <a:xfrm>
            <a:off x="5991225" y="3592513"/>
            <a:ext cx="1219200" cy="228600"/>
          </a:xfrm>
          <a:prstGeom prst="rightArrow">
            <a:avLst>
              <a:gd name="adj1" fmla="val 50000"/>
              <a:gd name="adj2" fmla="val 133333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Arial" pitchFamily="-1" charset="0"/>
            </a:endParaRPr>
          </a:p>
        </p:txBody>
      </p:sp>
      <p:sp>
        <p:nvSpPr>
          <p:cNvPr id="19470" name="Text Box 13"/>
          <p:cNvSpPr txBox="1">
            <a:spLocks noChangeArrowheads="1"/>
          </p:cNvSpPr>
          <p:nvPr/>
        </p:nvSpPr>
        <p:spPr bwMode="auto">
          <a:xfrm>
            <a:off x="7250113" y="3530600"/>
            <a:ext cx="1298575" cy="309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GBrowse_syn</a:t>
            </a:r>
          </a:p>
        </p:txBody>
      </p:sp>
      <p:sp>
        <p:nvSpPr>
          <p:cNvPr id="19471" name="Text Box 14"/>
          <p:cNvSpPr txBox="1">
            <a:spLocks noChangeArrowheads="1"/>
          </p:cNvSpPr>
          <p:nvPr/>
        </p:nvSpPr>
        <p:spPr bwMode="auto">
          <a:xfrm>
            <a:off x="1625600" y="5435600"/>
            <a:ext cx="920750" cy="309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GBrowse</a:t>
            </a:r>
          </a:p>
        </p:txBody>
      </p:sp>
      <p:sp>
        <p:nvSpPr>
          <p:cNvPr id="19472" name="Text Box 15"/>
          <p:cNvSpPr txBox="1">
            <a:spLocks noChangeArrowheads="1"/>
          </p:cNvSpPr>
          <p:nvPr/>
        </p:nvSpPr>
        <p:spPr bwMode="auto">
          <a:xfrm>
            <a:off x="1262063" y="2387600"/>
            <a:ext cx="2189162" cy="309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" charset="0"/>
              </a:rPr>
              <a:t>Raw genomic sequences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1"/>
          <p:cNvSpPr txBox="1">
            <a:spLocks noChangeArrowheads="1"/>
          </p:cNvSpPr>
          <p:nvPr/>
        </p:nvSpPr>
        <p:spPr bwMode="auto">
          <a:xfrm>
            <a:off x="382588" y="1454150"/>
            <a:ext cx="8480425" cy="822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What if the aligned DNA sequences are too distant?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</p:txBody>
      </p:sp>
      <p:pic>
        <p:nvPicPr>
          <p:cNvPr id="8704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58875" y="2708275"/>
            <a:ext cx="512286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4" name="Text Box 8"/>
          <p:cNvSpPr txBox="1">
            <a:spLocks noChangeArrowheads="1"/>
          </p:cNvSpPr>
          <p:nvPr/>
        </p:nvSpPr>
        <p:spPr bwMode="auto">
          <a:xfrm>
            <a:off x="3349625" y="3195638"/>
            <a:ext cx="8477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6000">
                <a:latin typeface="Arial" pitchFamily="-1" charset="0"/>
              </a:rPr>
              <a:t>!=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81138" y="1316038"/>
            <a:ext cx="6480175" cy="1976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909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14475" y="4286250"/>
            <a:ext cx="6480175" cy="211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9092" name="Text Box 3"/>
          <p:cNvSpPr txBox="1">
            <a:spLocks noChangeArrowheads="1"/>
          </p:cNvSpPr>
          <p:nvPr/>
        </p:nvSpPr>
        <p:spPr bwMode="auto">
          <a:xfrm>
            <a:off x="3429000" y="687388"/>
            <a:ext cx="2600325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Pecan alignments</a:t>
            </a:r>
          </a:p>
        </p:txBody>
      </p:sp>
      <p:sp>
        <p:nvSpPr>
          <p:cNvPr id="89093" name="Text Box 4"/>
          <p:cNvSpPr txBox="1">
            <a:spLocks noChangeArrowheads="1"/>
          </p:cNvSpPr>
          <p:nvPr/>
        </p:nvSpPr>
        <p:spPr bwMode="auto">
          <a:xfrm>
            <a:off x="2413000" y="3781425"/>
            <a:ext cx="3975100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Protein orthology based Synteny blocks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1422400" y="1422400"/>
            <a:ext cx="7516813" cy="822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What about segmental duplications?</a:t>
            </a:r>
          </a:p>
        </p:txBody>
      </p:sp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68600" y="2687638"/>
            <a:ext cx="2419350" cy="334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" y="1536700"/>
            <a:ext cx="8191500" cy="418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>
                <a:latin typeface="Arial" pitchFamily="-1" charset="0"/>
              </a:rPr>
              <a:t>The Future of GBrowse_syn</a:t>
            </a:r>
          </a:p>
        </p:txBody>
      </p:sp>
      <p:sp>
        <p:nvSpPr>
          <p:cNvPr id="952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marL="330200" indent="-330200" eaLnBrk="1" hangingPunct="1">
              <a:spcBef>
                <a:spcPts val="600"/>
              </a:spcBef>
              <a:buFont typeface="Comic Sans MS" pitchFamily="-1" charset="0"/>
              <a:buChar char="•"/>
              <a:tabLst>
                <a:tab pos="330200" algn="l"/>
                <a:tab pos="442913" algn="l"/>
                <a:tab pos="900113" algn="l"/>
                <a:tab pos="1357313" algn="l"/>
                <a:tab pos="1814513" algn="l"/>
                <a:tab pos="2271713" algn="l"/>
                <a:tab pos="2728913" algn="l"/>
                <a:tab pos="3186113" algn="l"/>
                <a:tab pos="3643313" algn="l"/>
                <a:tab pos="4100513" algn="l"/>
                <a:tab pos="4557713" algn="l"/>
                <a:tab pos="5014913" algn="l"/>
                <a:tab pos="5472113" algn="l"/>
                <a:tab pos="5929313" algn="l"/>
                <a:tab pos="6386513" algn="l"/>
                <a:tab pos="6843713" algn="l"/>
                <a:tab pos="7300913" algn="l"/>
                <a:tab pos="7758113" algn="l"/>
                <a:tab pos="8215313" algn="l"/>
                <a:tab pos="8672513" algn="l"/>
                <a:tab pos="9129713" algn="l"/>
              </a:tabLst>
            </a:pPr>
            <a:r>
              <a:rPr lang="en-US" sz="2400" smtClean="0">
                <a:latin typeface="Arial" pitchFamily="-1" charset="0"/>
              </a:rPr>
              <a:t>Full Integration </a:t>
            </a:r>
            <a:r>
              <a:rPr lang="en-US" sz="2400">
                <a:latin typeface="Arial" pitchFamily="-1" charset="0"/>
              </a:rPr>
              <a:t>with GBrowse </a:t>
            </a:r>
            <a:r>
              <a:rPr lang="en-US" sz="2400" smtClean="0">
                <a:latin typeface="Arial" pitchFamily="-1" charset="0"/>
              </a:rPr>
              <a:t>2</a:t>
            </a:r>
          </a:p>
          <a:p>
            <a:pPr marL="330200" indent="-330200" eaLnBrk="1" hangingPunct="1">
              <a:spcBef>
                <a:spcPts val="600"/>
              </a:spcBef>
              <a:buFont typeface="Comic Sans MS" pitchFamily="-1" charset="0"/>
              <a:buChar char="•"/>
              <a:tabLst>
                <a:tab pos="330200" algn="l"/>
                <a:tab pos="442913" algn="l"/>
                <a:tab pos="900113" algn="l"/>
                <a:tab pos="1357313" algn="l"/>
                <a:tab pos="1814513" algn="l"/>
                <a:tab pos="2271713" algn="l"/>
                <a:tab pos="2728913" algn="l"/>
                <a:tab pos="3186113" algn="l"/>
                <a:tab pos="3643313" algn="l"/>
                <a:tab pos="4100513" algn="l"/>
                <a:tab pos="4557713" algn="l"/>
                <a:tab pos="5014913" algn="l"/>
                <a:tab pos="5472113" algn="l"/>
                <a:tab pos="5929313" algn="l"/>
                <a:tab pos="6386513" algn="l"/>
                <a:tab pos="6843713" algn="l"/>
                <a:tab pos="7300913" algn="l"/>
                <a:tab pos="7758113" algn="l"/>
                <a:tab pos="8215313" algn="l"/>
                <a:tab pos="8672513" algn="l"/>
                <a:tab pos="9129713" algn="l"/>
              </a:tabLst>
            </a:pPr>
            <a:endParaRPr lang="en-US" sz="2400">
              <a:latin typeface="Arial" pitchFamily="-1" charset="0"/>
            </a:endParaRPr>
          </a:p>
          <a:p>
            <a:pPr marL="330200" indent="-330200" eaLnBrk="1" hangingPunct="1">
              <a:spcBef>
                <a:spcPts val="600"/>
              </a:spcBef>
              <a:buFont typeface="Comic Sans MS" pitchFamily="-1" charset="0"/>
              <a:buChar char="•"/>
              <a:tabLst>
                <a:tab pos="330200" algn="l"/>
                <a:tab pos="442913" algn="l"/>
                <a:tab pos="900113" algn="l"/>
                <a:tab pos="1357313" algn="l"/>
                <a:tab pos="1814513" algn="l"/>
                <a:tab pos="2271713" algn="l"/>
                <a:tab pos="2728913" algn="l"/>
                <a:tab pos="3186113" algn="l"/>
                <a:tab pos="3643313" algn="l"/>
                <a:tab pos="4100513" algn="l"/>
                <a:tab pos="4557713" algn="l"/>
                <a:tab pos="5014913" algn="l"/>
                <a:tab pos="5472113" algn="l"/>
                <a:tab pos="5929313" algn="l"/>
                <a:tab pos="6386513" algn="l"/>
                <a:tab pos="6843713" algn="l"/>
                <a:tab pos="7300913" algn="l"/>
                <a:tab pos="7758113" algn="l"/>
                <a:tab pos="8215313" algn="l"/>
                <a:tab pos="8672513" algn="l"/>
                <a:tab pos="9129713" algn="l"/>
              </a:tabLst>
            </a:pPr>
            <a:r>
              <a:rPr lang="en-US" sz="2400">
                <a:latin typeface="Arial" pitchFamily="-1" charset="0"/>
              </a:rPr>
              <a:t>“On the fly” sequence alignment view</a:t>
            </a:r>
          </a:p>
          <a:p>
            <a:pPr marL="330200" indent="-330200" eaLnBrk="1" hangingPunct="1">
              <a:spcBef>
                <a:spcPts val="600"/>
              </a:spcBef>
              <a:buClrTx/>
              <a:buSzTx/>
              <a:buFontTx/>
              <a:buNone/>
              <a:tabLst>
                <a:tab pos="330200" algn="l"/>
                <a:tab pos="442913" algn="l"/>
                <a:tab pos="900113" algn="l"/>
                <a:tab pos="1357313" algn="l"/>
                <a:tab pos="1814513" algn="l"/>
                <a:tab pos="2271713" algn="l"/>
                <a:tab pos="2728913" algn="l"/>
                <a:tab pos="3186113" algn="l"/>
                <a:tab pos="3643313" algn="l"/>
                <a:tab pos="4100513" algn="l"/>
                <a:tab pos="4557713" algn="l"/>
                <a:tab pos="5014913" algn="l"/>
                <a:tab pos="5472113" algn="l"/>
                <a:tab pos="5929313" algn="l"/>
                <a:tab pos="6386513" algn="l"/>
                <a:tab pos="6843713" algn="l"/>
                <a:tab pos="7300913" algn="l"/>
                <a:tab pos="7758113" algn="l"/>
                <a:tab pos="8215313" algn="l"/>
                <a:tab pos="8672513" algn="l"/>
                <a:tab pos="9129713" algn="l"/>
              </a:tabLst>
            </a:pPr>
            <a:endParaRPr lang="en-US" sz="2400">
              <a:latin typeface="Arial" pitchFamily="-1" charset="0"/>
            </a:endParaRPr>
          </a:p>
          <a:p>
            <a:pPr marL="330200" indent="-330200" eaLnBrk="1" hangingPunct="1">
              <a:spcBef>
                <a:spcPts val="600"/>
              </a:spcBef>
              <a:buFont typeface="Comic Sans MS" pitchFamily="-1" charset="0"/>
              <a:buChar char="•"/>
              <a:tabLst>
                <a:tab pos="330200" algn="l"/>
                <a:tab pos="442913" algn="l"/>
                <a:tab pos="900113" algn="l"/>
                <a:tab pos="1357313" algn="l"/>
                <a:tab pos="1814513" algn="l"/>
                <a:tab pos="2271713" algn="l"/>
                <a:tab pos="2728913" algn="l"/>
                <a:tab pos="3186113" algn="l"/>
                <a:tab pos="3643313" algn="l"/>
                <a:tab pos="4100513" algn="l"/>
                <a:tab pos="4557713" algn="l"/>
                <a:tab pos="5014913" algn="l"/>
                <a:tab pos="5472113" algn="l"/>
                <a:tab pos="5929313" algn="l"/>
                <a:tab pos="6386513" algn="l"/>
                <a:tab pos="6843713" algn="l"/>
                <a:tab pos="7300913" algn="l"/>
                <a:tab pos="7758113" algn="l"/>
                <a:tab pos="8215313" algn="l"/>
                <a:tab pos="8672513" algn="l"/>
                <a:tab pos="9129713" algn="l"/>
              </a:tabLst>
            </a:pPr>
            <a:r>
              <a:rPr lang="en-US" sz="2400">
                <a:latin typeface="Arial" pitchFamily="-1" charset="0"/>
              </a:rPr>
              <a:t>AJAX-based user interface and </a:t>
            </a:r>
            <a:r>
              <a:rPr lang="en-US" sz="2400" smtClean="0">
                <a:latin typeface="Arial" pitchFamily="-1" charset="0"/>
              </a:rPr>
              <a:t>navigation (Jbrowse_syn)</a:t>
            </a:r>
          </a:p>
          <a:p>
            <a:pPr marL="330200" indent="-330200" eaLnBrk="1" hangingPunct="1">
              <a:spcBef>
                <a:spcPts val="600"/>
              </a:spcBef>
              <a:buClrTx/>
              <a:buSzTx/>
              <a:buFontTx/>
              <a:buNone/>
              <a:tabLst>
                <a:tab pos="330200" algn="l"/>
                <a:tab pos="442913" algn="l"/>
                <a:tab pos="900113" algn="l"/>
                <a:tab pos="1357313" algn="l"/>
                <a:tab pos="1814513" algn="l"/>
                <a:tab pos="2271713" algn="l"/>
                <a:tab pos="2728913" algn="l"/>
                <a:tab pos="3186113" algn="l"/>
                <a:tab pos="3643313" algn="l"/>
                <a:tab pos="4100513" algn="l"/>
                <a:tab pos="4557713" algn="l"/>
                <a:tab pos="5014913" algn="l"/>
                <a:tab pos="5472113" algn="l"/>
                <a:tab pos="5929313" algn="l"/>
                <a:tab pos="6386513" algn="l"/>
                <a:tab pos="6843713" algn="l"/>
                <a:tab pos="7300913" algn="l"/>
                <a:tab pos="7758113" algn="l"/>
                <a:tab pos="8215313" algn="l"/>
                <a:tab pos="8672513" algn="l"/>
                <a:tab pos="9129713" algn="l"/>
              </a:tabLst>
            </a:pPr>
            <a:endParaRPr lang="en-US" sz="2400" smtClean="0">
              <a:latin typeface="Arial" pitchFamily="-1" charset="0"/>
            </a:endParaRPr>
          </a:p>
          <a:p>
            <a:pPr marL="330200" indent="-330200" eaLnBrk="1" hangingPunct="1">
              <a:spcBef>
                <a:spcPts val="600"/>
              </a:spcBef>
              <a:buFont typeface="Comic Sans MS" pitchFamily="-1" charset="0"/>
              <a:buChar char="•"/>
              <a:tabLst>
                <a:tab pos="330200" algn="l"/>
                <a:tab pos="442913" algn="l"/>
                <a:tab pos="900113" algn="l"/>
                <a:tab pos="1357313" algn="l"/>
                <a:tab pos="1814513" algn="l"/>
                <a:tab pos="2271713" algn="l"/>
                <a:tab pos="2728913" algn="l"/>
                <a:tab pos="3186113" algn="l"/>
                <a:tab pos="3643313" algn="l"/>
                <a:tab pos="4100513" algn="l"/>
                <a:tab pos="4557713" algn="l"/>
                <a:tab pos="5014913" algn="l"/>
                <a:tab pos="5472113" algn="l"/>
                <a:tab pos="5929313" algn="l"/>
                <a:tab pos="6386513" algn="l"/>
                <a:tab pos="6843713" algn="l"/>
                <a:tab pos="7300913" algn="l"/>
                <a:tab pos="7758113" algn="l"/>
                <a:tab pos="8215313" algn="l"/>
                <a:tab pos="8672513" algn="l"/>
                <a:tab pos="9129713" algn="l"/>
              </a:tabLst>
            </a:pPr>
            <a:r>
              <a:rPr lang="en-US" sz="2400">
                <a:latin typeface="Arial" pitchFamily="-1" charset="0"/>
              </a:rPr>
              <a:t>Suggestions?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8"/>
          <p:cNvSpPr>
            <a:spLocks noChangeArrowheads="1"/>
          </p:cNvSpPr>
          <p:nvPr/>
        </p:nvSpPr>
        <p:spPr bwMode="auto">
          <a:xfrm>
            <a:off x="1481138" y="6311900"/>
            <a:ext cx="2116137" cy="5461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283" name="Text Box 1"/>
          <p:cNvSpPr txBox="1">
            <a:spLocks noChangeArrowheads="1"/>
          </p:cNvSpPr>
          <p:nvPr/>
        </p:nvSpPr>
        <p:spPr bwMode="auto">
          <a:xfrm>
            <a:off x="2724150" y="833438"/>
            <a:ext cx="3511550" cy="7019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>
                <a:solidFill>
                  <a:srgbClr val="000000"/>
                </a:solidFill>
                <a:latin typeface="Arial" pitchFamily="-1" charset="0"/>
              </a:rPr>
              <a:t>Acknowledgments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Lincoln Stein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Dave Clements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Scott Cain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Jason Stajich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Bonnie Hurwitz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Eva Huala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Cynthia Lee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Jack Chen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Ismael Verga</a:t>
            </a:r>
          </a:p>
          <a:p>
            <a:pPr algn="ctr" eaLnBrk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  <a:ea typeface="Lucida Sans Unicode" pitchFamily="-1" charset="0"/>
                <a:cs typeface="Lucida Sans Unicode" pitchFamily="-1" charset="0"/>
              </a:rPr>
              <a:t>Michael Paulini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-1" charset="0"/>
              </a:rPr>
              <a:t>WormBase Curators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000">
              <a:solidFill>
                <a:srgbClr val="000000"/>
              </a:solidFill>
              <a:latin typeface="Arial" pitchFamily="-1" charset="0"/>
            </a:endParaRP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chemeClr val="accent2"/>
                </a:solidFill>
                <a:latin typeface="Arial" pitchFamily="-1" charset="0"/>
              </a:rPr>
              <a:t>Richard Hayes 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chemeClr val="accent2"/>
                </a:solidFill>
                <a:latin typeface="Arial" pitchFamily="-1" charset="0"/>
              </a:rPr>
              <a:t>Rob Buels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800">
              <a:solidFill>
                <a:srgbClr val="000000"/>
              </a:solidFill>
              <a:latin typeface="Arial" pitchFamily="-1" charset="0"/>
            </a:endParaRP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</p:txBody>
      </p:sp>
      <p:pic>
        <p:nvPicPr>
          <p:cNvPr id="9728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83500" y="6392863"/>
            <a:ext cx="400050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728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92250" y="6383338"/>
            <a:ext cx="488950" cy="436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7286" name="Picture 8" descr="Gmod_cog200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03500" y="6381750"/>
            <a:ext cx="6477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7" name="Picture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57400" y="6402388"/>
            <a:ext cx="4953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8" name="TextBox 10"/>
          <p:cNvSpPr txBox="1">
            <a:spLocks noChangeArrowheads="1"/>
          </p:cNvSpPr>
          <p:nvPr/>
        </p:nvSpPr>
        <p:spPr bwMode="auto">
          <a:xfrm>
            <a:off x="952500" y="5943600"/>
            <a:ext cx="1019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Arial" pitchFamily="-1" charset="0"/>
              </a:rPr>
              <a:t>Projects</a:t>
            </a:r>
          </a:p>
        </p:txBody>
      </p:sp>
      <p:sp>
        <p:nvSpPr>
          <p:cNvPr id="97289" name="TextBox 11"/>
          <p:cNvSpPr txBox="1">
            <a:spLocks noChangeArrowheads="1"/>
          </p:cNvSpPr>
          <p:nvPr/>
        </p:nvSpPr>
        <p:spPr bwMode="auto">
          <a:xfrm>
            <a:off x="7721600" y="5943600"/>
            <a:ext cx="1009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Arial" pitchFamily="-1" charset="0"/>
              </a:rPr>
              <a:t>Funding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4250" y="1104900"/>
            <a:ext cx="699770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6000" y="4064000"/>
            <a:ext cx="660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smtClean="0">
                <a:latin typeface="Arial" pitchFamily="-1" charset="0"/>
              </a:rPr>
              <a:t>A Few Use Cases</a:t>
            </a:r>
          </a:p>
        </p:txBody>
      </p:sp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927100" y="2070100"/>
            <a:ext cx="77470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r>
              <a:rPr lang="en-US">
                <a:latin typeface="Arial" pitchFamily="-1" charset="0"/>
              </a:rPr>
              <a:t>Multiple sequence alignment data from whole genomes</a:t>
            </a: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endParaRPr lang="en-US">
              <a:latin typeface="Arial" pitchFamily="-1" charset="0"/>
            </a:endParaRP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r>
              <a:rPr lang="en-US">
                <a:latin typeface="Arial" pitchFamily="-1" charset="0"/>
              </a:rPr>
              <a:t>Synteny or co-linearity data without alignments</a:t>
            </a: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endParaRPr lang="en-US">
              <a:latin typeface="Arial" pitchFamily="-1" charset="0"/>
            </a:endParaRP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r>
              <a:rPr lang="en-US">
                <a:latin typeface="Arial" pitchFamily="-1" charset="0"/>
              </a:rPr>
              <a:t>Gene orthology assignments based on proteins</a:t>
            </a: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endParaRPr lang="en-US">
              <a:latin typeface="Arial" pitchFamily="-1" charset="0"/>
            </a:endParaRP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r>
              <a:rPr lang="en-US">
                <a:latin typeface="Arial" pitchFamily="-1" charset="0"/>
              </a:rPr>
              <a:t>Self vs. Self comparison of duplications, homeologous regions, etc </a:t>
            </a: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endParaRPr lang="en-US">
              <a:latin typeface="Arial" pitchFamily="-1" charset="0"/>
            </a:endParaRPr>
          </a:p>
          <a:p>
            <a:pPr marL="457200" indent="-457200">
              <a:buClr>
                <a:srgbClr val="FF0000"/>
              </a:buClr>
              <a:buFont typeface="Wingdings" pitchFamily="-1" charset="2"/>
              <a:buChar char="§"/>
            </a:pPr>
            <a:r>
              <a:rPr lang="en-US">
                <a:latin typeface="Arial" pitchFamily="-1" charset="0"/>
              </a:rPr>
              <a:t>Others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631825" y="1828800"/>
            <a:ext cx="6308725" cy="2895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b="1">
                <a:solidFill>
                  <a:srgbClr val="000000"/>
                </a:solidFill>
                <a:latin typeface="Arial" pitchFamily="-1" charset="0"/>
              </a:rPr>
              <a:t>What is a Synteny Browser</a:t>
            </a:r>
            <a:r>
              <a:rPr lang="en-US">
                <a:solidFill>
                  <a:srgbClr val="000000"/>
                </a:solidFill>
                <a:latin typeface="Arial" pitchFamily="-1" charset="0"/>
              </a:rPr>
              <a:t>?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- Has display elements in common with genome browsers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buFontTx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Uses sequence alignments, orthology or co-linearity data</a:t>
            </a:r>
          </a:p>
          <a:p>
            <a:pPr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 to highlight different genomes, strains, etc.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  <a:p>
            <a:pPr>
              <a:buFontTx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Usually displays co-linearity relative to a reference</a:t>
            </a:r>
          </a:p>
          <a:p>
            <a:pPr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genome.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endParaRPr lang="en-US" smtClean="0">
              <a:latin typeface="Arial" pitchFamily="-1" charset="0"/>
            </a:endParaRPr>
          </a:p>
          <a:p>
            <a:pPr algn="ctr" eaLnBrk="1" hangingPunct="1"/>
            <a:r>
              <a:rPr lang="en-US" sz="2400" smtClean="0">
                <a:latin typeface="Arial" pitchFamily="-1" charset="0"/>
              </a:rPr>
              <a:t>A Brief Survey of GMOD-friendly Synteny Browsers</a:t>
            </a:r>
            <a:endParaRPr lang="en-US" smtClean="0">
              <a:latin typeface="Arial" pitchFamily="-1" charset="0"/>
            </a:endParaRPr>
          </a:p>
        </p:txBody>
      </p:sp>
      <p:sp>
        <p:nvSpPr>
          <p:cNvPr id="25603" name="Text Box 5"/>
          <p:cNvSpPr txBox="1">
            <a:spLocks noChangeArrowheads="1"/>
          </p:cNvSpPr>
          <p:nvPr/>
        </p:nvSpPr>
        <p:spPr bwMode="auto">
          <a:xfrm>
            <a:off x="7258050" y="2643188"/>
            <a:ext cx="2746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Arial" pitchFamily="-1" charset="0"/>
              </a:rPr>
              <a:t>*</a:t>
            </a:r>
            <a:endParaRPr lang="en-US">
              <a:latin typeface="Arial" pitchFamily="-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39863" y="1849438"/>
            <a:ext cx="5924550" cy="3549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9938" y="5554663"/>
            <a:ext cx="2005012" cy="334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22638" y="5583238"/>
            <a:ext cx="1963737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7653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57400" y="914400"/>
            <a:ext cx="4381500" cy="676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7654" name="Text Box 5"/>
          <p:cNvSpPr txBox="1">
            <a:spLocks noChangeArrowheads="1"/>
          </p:cNvSpPr>
          <p:nvPr/>
        </p:nvSpPr>
        <p:spPr bwMode="auto">
          <a:xfrm>
            <a:off x="1562100" y="5969000"/>
            <a:ext cx="6400800" cy="638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>
                <a:solidFill>
                  <a:srgbClr val="000000"/>
                </a:solidFill>
                <a:latin typeface="Arial" pitchFamily="-1" charset="0"/>
              </a:rPr>
              <a:t>Wang H, Su Y, Mackey AJ, Kraemer ET and JC Kissinger . SynView: a GBrowse-compatible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>
                <a:solidFill>
                  <a:srgbClr val="000000"/>
                </a:solidFill>
                <a:latin typeface="Arial" pitchFamily="-1" charset="0"/>
              </a:rPr>
              <a:t>approach to visualizing comparative genome data  Bioinformatics 2006 22:2308-2309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200">
              <a:solidFill>
                <a:srgbClr val="000000"/>
              </a:solidFill>
              <a:latin typeface="Arial" pitchFamily="-1" charset="0"/>
            </a:endParaRPr>
          </a:p>
        </p:txBody>
      </p:sp>
      <p:pic>
        <p:nvPicPr>
          <p:cNvPr id="27655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25" y="5575300"/>
            <a:ext cx="1951038" cy="358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Comic Sans MS"/>
        <a:ea typeface="ＭＳ Ｐゴシック"/>
        <a:cs typeface="ＭＳ Ｐゴシック"/>
      </a:majorFont>
      <a:minorFont>
        <a:latin typeface="Comic Sans MS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1375</TotalTime>
  <Words>844</Words>
  <Application>Microsoft Macintosh PowerPoint</Application>
  <PresentationFormat>On-screen Show (4:3)</PresentationFormat>
  <Paragraphs>209</Paragraphs>
  <Slides>45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2" baseType="lpstr">
      <vt:lpstr>Comic Sans MS</vt:lpstr>
      <vt:lpstr>ＭＳ Ｐゴシック</vt:lpstr>
      <vt:lpstr>Times New Roman</vt:lpstr>
      <vt:lpstr>Arial</vt:lpstr>
      <vt:lpstr>Wingdings</vt:lpstr>
      <vt:lpstr>Lucida Sans Unicode</vt:lpstr>
      <vt:lpstr>Blank Presentation</vt:lpstr>
      <vt:lpstr>GMOD/GBrowse_syn</vt:lpstr>
      <vt:lpstr>Slide 2</vt:lpstr>
      <vt:lpstr>Slide 3</vt:lpstr>
      <vt:lpstr>Hierarchical Genome Alignment Strategy</vt:lpstr>
      <vt:lpstr>Slide 5</vt:lpstr>
      <vt:lpstr>A Few Use Cases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Other non-GMOD Browsers</vt:lpstr>
      <vt:lpstr>Other non-GMOD Browsers</vt:lpstr>
      <vt:lpstr>Apologies to others not listed </vt:lpstr>
      <vt:lpstr>How is GBrowse_syn different?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Example Mercator Alignment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The Future of GBrowse_syn</vt:lpstr>
      <vt:lpstr>Slide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Sheldon  Mckay</dc:creator>
  <cp:lastModifiedBy>Sheldon McKay</cp:lastModifiedBy>
  <cp:revision>38</cp:revision>
  <cp:lastPrinted>2009-08-07T07:43:01Z</cp:lastPrinted>
  <dcterms:created xsi:type="dcterms:W3CDTF">2012-08-28T21:22:30Z</dcterms:created>
  <dcterms:modified xsi:type="dcterms:W3CDTF">2012-08-28T21:22:58Z</dcterms:modified>
</cp:coreProperties>
</file>